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58" r:id="rId7"/>
    <p:sldId id="273" r:id="rId8"/>
    <p:sldId id="259" r:id="rId9"/>
    <p:sldId id="261" r:id="rId10"/>
    <p:sldId id="277" r:id="rId11"/>
    <p:sldId id="276" r:id="rId12"/>
    <p:sldId id="278" r:id="rId13"/>
    <p:sldId id="264" r:id="rId14"/>
    <p:sldId id="275"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8180D-01EE-449A-8F88-A63D9E978808}" name="Shawn Seman" initials="SS" userId="S::sseman@jht.com::79351b98-e4b6-4db9-ac04-13841618df00" providerId="AD"/>
  <p188:author id="{C1A12A31-375F-EC49-D816-850C862C7784}" name="Jay" initials="J" userId="S::jay.c.steinke.civ@deasuser.onmicrosoft.us::b8e74ebc-5181-4423-a18d-7a4ba5e206b7" providerId="AD"/>
  <p188:author id="{2212618D-3D51-C14A-DB31-FCE2F60D4BAF}" name="Tiffany Lemmo" initials="TL" userId="S::tlemmo@jht.com::d6905c34-9a1c-4feb-81fe-be427dd251b7" providerId="AD"/>
  <p188:author id="{7F710DC4-884B-74EC-4047-F624352DB64A}" name="Shaye Baine" initials="SB" userId="S::sbaine@jht.com::338a8345-7eda-4d9c-9a98-95ca5902a0f3" providerId="AD"/>
  <p188:author id="{6E7BE6F5-96E0-BEE5-11E2-CCAEBF03FD7E}" name="Kimberly Lester" initials="KL" userId="S::klester@jht.com::4b5369ca-d3be-4f6a-a7f3-4650025610a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DF723E-4288-B6E8-BBB5-BFBB05F5401E}" v="46" dt="2024-07-11T20:33:22.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3690" autoAdjust="0"/>
  </p:normalViewPr>
  <p:slideViewPr>
    <p:cSldViewPr snapToGrid="0">
      <p:cViewPr varScale="1">
        <p:scale>
          <a:sx n="61" d="100"/>
          <a:sy n="61" d="100"/>
        </p:scale>
        <p:origin x="81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B61F2-DB8D-4AA8-8B30-1B4732A7B045}" type="datetimeFigureOut">
              <a:rPr lang="en-US" smtClean="0"/>
              <a:t>12/23/2024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5F703-D5B1-401E-B801-D9DB74280071}" type="slidenum">
              <a:rPr lang="en-US" smtClean="0"/>
              <a:t>‹#›</a:t>
            </a:fld>
            <a:endParaRPr lang="en-US" dirty="0"/>
          </a:p>
        </p:txBody>
      </p:sp>
    </p:spTree>
    <p:extLst>
      <p:ext uri="{BB962C8B-B14F-4D97-AF65-F5344CB8AC3E}">
        <p14:creationId xmlns:p14="http://schemas.microsoft.com/office/powerpoint/2010/main" val="394590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officeapps.live.com/op/view.aspx?src=https%3A%2F%2Farchive.nyu.edu%2Fbitstream%2F2451%2F61978%2F4%2FResearch%2520Brief_Age%2520Discrimination%2520in%2520Employment_041521.doc&amp;wdOrigin=BROWSELI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80/07418825.2013.781205"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2</a:t>
            </a:fld>
            <a:endParaRPr lang="en-US" dirty="0"/>
          </a:p>
        </p:txBody>
      </p:sp>
    </p:spTree>
    <p:extLst>
      <p:ext uri="{BB962C8B-B14F-4D97-AF65-F5344CB8AC3E}">
        <p14:creationId xmlns:p14="http://schemas.microsoft.com/office/powerpoint/2010/main" val="4219760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14</a:t>
            </a:fld>
            <a:endParaRPr lang="en-US" dirty="0"/>
          </a:p>
        </p:txBody>
      </p:sp>
    </p:spTree>
    <p:extLst>
      <p:ext uri="{BB962C8B-B14F-4D97-AF65-F5344CB8AC3E}">
        <p14:creationId xmlns:p14="http://schemas.microsoft.com/office/powerpoint/2010/main" val="1549993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more information on prevention strategies for age discrimination, see the age discrimination strategy sheet in the DEOMI toolkit.</a:t>
            </a:r>
          </a:p>
        </p:txBody>
      </p:sp>
      <p:sp>
        <p:nvSpPr>
          <p:cNvPr id="4" name="Slide Number Placeholder 3"/>
          <p:cNvSpPr>
            <a:spLocks noGrp="1"/>
          </p:cNvSpPr>
          <p:nvPr>
            <p:ph type="sldNum" sz="quarter" idx="5"/>
          </p:nvPr>
        </p:nvSpPr>
        <p:spPr/>
        <p:txBody>
          <a:bodyPr/>
          <a:lstStyle/>
          <a:p>
            <a:fld id="{60D5F703-D5B1-401E-B801-D9DB74280071}" type="slidenum">
              <a:rPr lang="en-US" smtClean="0"/>
              <a:t>15</a:t>
            </a:fld>
            <a:endParaRPr lang="en-US" dirty="0"/>
          </a:p>
        </p:txBody>
      </p:sp>
    </p:spTree>
    <p:extLst>
      <p:ext uri="{BB962C8B-B14F-4D97-AF65-F5344CB8AC3E}">
        <p14:creationId xmlns:p14="http://schemas.microsoft.com/office/powerpoint/2010/main" val="3585670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16</a:t>
            </a:fld>
            <a:endParaRPr lang="en-US" dirty="0"/>
          </a:p>
        </p:txBody>
      </p:sp>
    </p:spTree>
    <p:extLst>
      <p:ext uri="{BB962C8B-B14F-4D97-AF65-F5344CB8AC3E}">
        <p14:creationId xmlns:p14="http://schemas.microsoft.com/office/powerpoint/2010/main" val="2341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U.S. Equal Employment Opportunity Commission. (n.d.). </a:t>
            </a:r>
            <a:r>
              <a:rPr lang="en-US" i="1" dirty="0">
                <a:effectLst/>
              </a:rPr>
              <a:t>What is employment discrimination?</a:t>
            </a:r>
            <a:r>
              <a:rPr lang="en-US" dirty="0">
                <a:effectLst/>
              </a:rPr>
              <a:t>. US EEOC. https://www.eeoc.gov/youth/what-employment-discrimination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U.S. Equal Employment Opportunity Commission. (n.d.). </a:t>
            </a:r>
            <a:r>
              <a:rPr lang="en-US" i="1" dirty="0">
                <a:effectLst/>
              </a:rPr>
              <a:t>Age Discrimination</a:t>
            </a:r>
            <a:r>
              <a:rPr lang="en-US" dirty="0">
                <a:effectLst/>
              </a:rPr>
              <a:t>. US EEOC. https://www.eeoc.gov/age-discrimination</a:t>
            </a: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3</a:t>
            </a:fld>
            <a:endParaRPr lang="en-US" dirty="0"/>
          </a:p>
        </p:txBody>
      </p:sp>
    </p:spTree>
    <p:extLst>
      <p:ext uri="{BB962C8B-B14F-4D97-AF65-F5344CB8AC3E}">
        <p14:creationId xmlns:p14="http://schemas.microsoft.com/office/powerpoint/2010/main" val="393313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rPr>
              <a:t>1. Gonzales, E., Marchiondo, L., Ran, S., Brown, C., Goettge, K., &amp; Krutchen, R. (2021, April 15). </a:t>
            </a:r>
            <a:r>
              <a:rPr lang="en-US" sz="1200" i="1" dirty="0">
                <a:solidFill>
                  <a:schemeClr val="tx1"/>
                </a:solidFill>
                <a:effectLst/>
              </a:rPr>
              <a:t>Age discrimination in the workplace and its association with Health and Work: Implications for Social Policy</a:t>
            </a:r>
            <a:r>
              <a:rPr lang="en-US" sz="1200" dirty="0">
                <a:solidFill>
                  <a:schemeClr val="tx1"/>
                </a:solidFill>
                <a:effectLst/>
              </a:rPr>
              <a:t>. NYU FDA. </a:t>
            </a:r>
            <a:r>
              <a:rPr lang="en-US" dirty="0">
                <a:hlinkClick r:id="rId3"/>
              </a:rPr>
              <a:t>Research Brief_Age Discrimination in Employment_041521.doc (live.com)</a:t>
            </a:r>
            <a:endParaRPr lang="en-US" sz="1200" dirty="0">
              <a:solidFill>
                <a:schemeClr val="tx1"/>
              </a:solidFill>
              <a:effectLst/>
            </a:endParaRPr>
          </a:p>
        </p:txBody>
      </p:sp>
      <p:sp>
        <p:nvSpPr>
          <p:cNvPr id="4" name="Slide Number Placeholder 3"/>
          <p:cNvSpPr>
            <a:spLocks noGrp="1"/>
          </p:cNvSpPr>
          <p:nvPr>
            <p:ph type="sldNum" sz="quarter" idx="5"/>
          </p:nvPr>
        </p:nvSpPr>
        <p:spPr/>
        <p:txBody>
          <a:bodyPr/>
          <a:lstStyle/>
          <a:p>
            <a:fld id="{60D5F703-D5B1-401E-B801-D9DB74280071}" type="slidenum">
              <a:rPr lang="en-US" smtClean="0"/>
              <a:t>4</a:t>
            </a:fld>
            <a:endParaRPr lang="en-US" dirty="0"/>
          </a:p>
        </p:txBody>
      </p:sp>
    </p:spTree>
    <p:extLst>
      <p:ext uri="{BB962C8B-B14F-4D97-AF65-F5344CB8AC3E}">
        <p14:creationId xmlns:p14="http://schemas.microsoft.com/office/powerpoint/2010/main" val="39437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is often overlap. For example, gender and age discrimination. Men tend to cite age discrimination more often when they are in positions of higher earning, whereas women cite age discrimination more often when they are in positions of lower earning.</a:t>
            </a:r>
            <a:r>
              <a:rPr lang="en-US" baseline="30000" dirty="0">
                <a:cs typeface="Calibri"/>
              </a:rPr>
              <a:t>1</a:t>
            </a:r>
          </a:p>
          <a:p>
            <a:endParaRPr lang="en-US" baseline="30000" dirty="0">
              <a:cs typeface="Calibri"/>
            </a:endParaRPr>
          </a:p>
          <a:p>
            <a:pPr marL="0" marR="0" algn="l">
              <a:spcBef>
                <a:spcPts val="0"/>
              </a:spcBef>
              <a:spcAft>
                <a:spcPts val="0"/>
              </a:spcAft>
            </a:pPr>
            <a:r>
              <a:rPr lang="en-US" sz="1800" b="0" i="0" dirty="0">
                <a:solidFill>
                  <a:srgbClr val="242424"/>
                </a:solidFill>
                <a:effectLst/>
                <a:latin typeface="Aptos"/>
              </a:rPr>
              <a:t>In 2020, the Supreme Court made a significant ruling in the case of Bostock v. Clayton County, which changed the standard for proving age discrimination under the federal-sector provision of the Age Discrimination in Employment Act (ADEA).</a:t>
            </a:r>
          </a:p>
          <a:p>
            <a:pPr marL="0" marR="0" algn="l">
              <a:spcBef>
                <a:spcPts val="0"/>
              </a:spcBef>
              <a:spcAft>
                <a:spcPts val="0"/>
              </a:spcAft>
            </a:pPr>
            <a:r>
              <a:rPr lang="en-US" sz="1800" b="0" i="0" dirty="0">
                <a:solidFill>
                  <a:srgbClr val="242424"/>
                </a:solidFill>
                <a:effectLst/>
                <a:latin typeface="Aptos"/>
              </a:rPr>
              <a:t> </a:t>
            </a:r>
          </a:p>
          <a:p>
            <a:pPr marL="0" marR="0" algn="l">
              <a:spcBef>
                <a:spcPts val="0"/>
              </a:spcBef>
              <a:spcAft>
                <a:spcPts val="0"/>
              </a:spcAft>
            </a:pPr>
            <a:r>
              <a:rPr lang="en-US" sz="1800" b="0" i="0" dirty="0">
                <a:solidFill>
                  <a:srgbClr val="242424"/>
                </a:solidFill>
                <a:effectLst/>
                <a:latin typeface="Aptos"/>
              </a:rPr>
              <a:t>Previously, employees had to prove that age was the sole factor in a personnel decision. However, the Supreme Court ruled that employees only need to show that age was a "but-for" cause, meaning that the personnel action would not have occurred "but for" the employee's age. Essentially, it means that the adverse action—like a demotion or firing—wouldn't have happened but for the person's age.</a:t>
            </a:r>
          </a:p>
          <a:p>
            <a:pPr marL="0" marR="0" algn="l">
              <a:spcBef>
                <a:spcPts val="0"/>
              </a:spcBef>
              <a:spcAft>
                <a:spcPts val="0"/>
              </a:spcAft>
            </a:pPr>
            <a:r>
              <a:rPr lang="en-US" sz="1800" b="0" i="0" dirty="0">
                <a:solidFill>
                  <a:srgbClr val="242424"/>
                </a:solidFill>
                <a:effectLst/>
                <a:latin typeface="Aptos"/>
              </a:rPr>
              <a:t> </a:t>
            </a:r>
          </a:p>
          <a:p>
            <a:pPr marL="0" marR="0" algn="l">
              <a:spcBef>
                <a:spcPts val="0"/>
              </a:spcBef>
              <a:spcAft>
                <a:spcPts val="0"/>
              </a:spcAft>
            </a:pPr>
            <a:r>
              <a:rPr lang="en-US" sz="1800" b="0" i="0" dirty="0">
                <a:solidFill>
                  <a:srgbClr val="242424"/>
                </a:solidFill>
                <a:effectLst/>
                <a:latin typeface="Aptos"/>
              </a:rPr>
              <a:t>This lowered the burden of proof for federal employees, making it easier to bring age discrimination claims.</a:t>
            </a:r>
          </a:p>
          <a:p>
            <a:endParaRPr lang="en-US" baseline="30000" dirty="0">
              <a:cs typeface="Calibri"/>
            </a:endParaRPr>
          </a:p>
          <a:p>
            <a:endParaRPr lang="en-US" baseline="30000"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cs typeface="Calibri"/>
              </a:rPr>
              <a:t>Potter L., Zawadzki M. J., Eccleston, C. P., Cook J. E., Snipes S. A., Sliwinski M. J., Smyth J. M. (2019). </a:t>
            </a:r>
            <a:r>
              <a:rPr lang="en-US" sz="1800" b="0" i="0" dirty="0">
                <a:solidFill>
                  <a:srgbClr val="1B1B1B"/>
                </a:solidFill>
                <a:effectLst/>
                <a:latin typeface="Source Sans Pro Web"/>
              </a:rPr>
              <a:t>The Intersections of Race, Gender, Age, and Socioeconomic Status: Implications for Reporting Discrimination and Attributions to Discrimination. </a:t>
            </a:r>
            <a:r>
              <a:rPr lang="en-US" sz="2800" b="0" i="1" dirty="0">
                <a:solidFill>
                  <a:srgbClr val="1B1B1B"/>
                </a:solidFill>
                <a:effectLst/>
                <a:latin typeface="Source Sans Pro Web"/>
              </a:rPr>
              <a:t>Stigma and Health. </a:t>
            </a:r>
            <a:r>
              <a:rPr lang="en-US" sz="2800" b="0" i="0" dirty="0">
                <a:solidFill>
                  <a:srgbClr val="1B1B1B"/>
                </a:solidFill>
                <a:effectLst/>
                <a:latin typeface="Source Sans Pro Web"/>
              </a:rPr>
              <a:t>https://doi.org/10/1037/sah0000099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0" i="0" u="none" dirty="0">
              <a:solidFill>
                <a:srgbClr val="1B1B1B"/>
              </a:solidFill>
              <a:effectLst/>
              <a:latin typeface="Source Sans Pro 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i="1" dirty="0">
                <a:effectLst/>
              </a:rPr>
              <a:t>Supreme Court makes it easier for federal workers to prove age discrimination</a:t>
            </a:r>
            <a:r>
              <a:rPr lang="en-US" sz="2800" dirty="0">
                <a:effectLst/>
              </a:rPr>
              <a:t>. Fisher Phillips. (2020, April 10). https://www.fisherphillips.com/en/news-insights/supreme-court-makes-it-easier-for-federal-workers-to-prove-age-discrimination.html </a:t>
            </a:r>
          </a:p>
        </p:txBody>
      </p:sp>
      <p:sp>
        <p:nvSpPr>
          <p:cNvPr id="4" name="Slide Number Placeholder 3"/>
          <p:cNvSpPr>
            <a:spLocks noGrp="1"/>
          </p:cNvSpPr>
          <p:nvPr>
            <p:ph type="sldNum" sz="quarter" idx="5"/>
          </p:nvPr>
        </p:nvSpPr>
        <p:spPr/>
        <p:txBody>
          <a:bodyPr/>
          <a:lstStyle/>
          <a:p>
            <a:fld id="{60D5F703-D5B1-401E-B801-D9DB74280071}" type="slidenum">
              <a:rPr lang="en-US" smtClean="0"/>
              <a:t>5</a:t>
            </a:fld>
            <a:endParaRPr lang="en-US" dirty="0"/>
          </a:p>
        </p:txBody>
      </p:sp>
    </p:spTree>
    <p:extLst>
      <p:ext uri="{BB962C8B-B14F-4D97-AF65-F5344CB8AC3E}">
        <p14:creationId xmlns:p14="http://schemas.microsoft.com/office/powerpoint/2010/main" val="3442349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Burt, C. H., &amp; Simons, R. L. (2015). Interpersonal racial discrimination, ethnic-racial socialization, and offending: Risk and resilience among African American females.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Justice Quarterly</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32</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 532–570. </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https://doi.org/10.1080/07418825.2013.781205</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6</a:t>
            </a:fld>
            <a:endParaRPr lang="en-US" dirty="0"/>
          </a:p>
        </p:txBody>
      </p:sp>
    </p:spTree>
    <p:extLst>
      <p:ext uri="{BB962C8B-B14F-4D97-AF65-F5344CB8AC3E}">
        <p14:creationId xmlns:p14="http://schemas.microsoft.com/office/powerpoint/2010/main" val="250369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Socialization through generations leads to different perceptions of the world. These differences can cause issues between individuals and within teams. </a:t>
            </a:r>
          </a:p>
        </p:txBody>
      </p:sp>
      <p:sp>
        <p:nvSpPr>
          <p:cNvPr id="4" name="Slide Number Placeholder 3"/>
          <p:cNvSpPr>
            <a:spLocks noGrp="1"/>
          </p:cNvSpPr>
          <p:nvPr>
            <p:ph type="sldNum" sz="quarter" idx="5"/>
          </p:nvPr>
        </p:nvSpPr>
        <p:spPr/>
        <p:txBody>
          <a:bodyPr/>
          <a:lstStyle/>
          <a:p>
            <a:fld id="{60D5F703-D5B1-401E-B801-D9DB74280071}" type="slidenum">
              <a:rPr lang="en-US" smtClean="0"/>
              <a:t>7</a:t>
            </a:fld>
            <a:endParaRPr lang="en-US" dirty="0"/>
          </a:p>
        </p:txBody>
      </p:sp>
    </p:spTree>
    <p:extLst>
      <p:ext uri="{BB962C8B-B14F-4D97-AF65-F5344CB8AC3E}">
        <p14:creationId xmlns:p14="http://schemas.microsoft.com/office/powerpoint/2010/main" val="2733949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D5F703-D5B1-401E-B801-D9DB74280071}" type="slidenum">
              <a:rPr lang="en-US" smtClean="0"/>
              <a:t>8</a:t>
            </a:fld>
            <a:endParaRPr lang="en-US" dirty="0"/>
          </a:p>
        </p:txBody>
      </p:sp>
    </p:spTree>
    <p:extLst>
      <p:ext uri="{BB962C8B-B14F-4D97-AF65-F5344CB8AC3E}">
        <p14:creationId xmlns:p14="http://schemas.microsoft.com/office/powerpoint/2010/main" val="394252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discrimination is less likely to occur when these factors are in place. Individuals who practice empathy, perspective taking, and cultural competence are less likely to discriminate or harass.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Batson, C. D., Polycarpou, M. P., Harmon-Jones, E., Imhoff, H. J., Mitchener, E. C., Bednar, L. L., Klein, T. R., &amp; Highberger, L. (1997). Empathy and attitudes: Can feeling for a member of a stigmatized group improve feelings toward the group? </a:t>
            </a:r>
            <a:r>
              <a:rPr lang="en-US"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Journal of Personality and Social Psychology</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1800" i="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72</a:t>
            </a:r>
            <a:r>
              <a:rPr lang="en-US"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105–118. https://doi.org/10.1037/0022-3514.72.1.105</a:t>
            </a: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Galinsky, A. D., &amp; Moskowitz, G. B. (2000). Perspective-taking: Decreasing stereotype expression, stereotype accessibility, and in-group favoritism. </a:t>
            </a:r>
            <a:r>
              <a:rPr lang="en-US" sz="1800" i="1" dirty="0">
                <a:effectLst/>
                <a:latin typeface="Times New Roman" panose="02020603050405020304" pitchFamily="18" charset="0"/>
                <a:ea typeface="Calibri" panose="020F0502020204030204" pitchFamily="34" charset="0"/>
                <a:cs typeface="Arial" panose="020B0604020202020204" pitchFamily="34" charset="0"/>
              </a:rPr>
              <a:t>Journal of Personality and Social Psychology</a:t>
            </a:r>
            <a:r>
              <a:rPr lang="en-US" sz="1800" dirty="0">
                <a:effectLst/>
                <a:latin typeface="Times New Roman" panose="02020603050405020304" pitchFamily="18" charset="0"/>
                <a:ea typeface="Calibri" panose="020F0502020204030204" pitchFamily="34" charset="0"/>
                <a:cs typeface="Arial" panose="020B0604020202020204" pitchFamily="34" charset="0"/>
              </a:rPr>
              <a:t>, </a:t>
            </a:r>
            <a:r>
              <a:rPr lang="en-US" sz="1800" i="1" dirty="0">
                <a:effectLst/>
                <a:latin typeface="Times New Roman" panose="02020603050405020304" pitchFamily="18" charset="0"/>
                <a:ea typeface="Calibri" panose="020F0502020204030204" pitchFamily="34" charset="0"/>
                <a:cs typeface="Arial" panose="020B0604020202020204" pitchFamily="34" charset="0"/>
              </a:rPr>
              <a:t>78</a:t>
            </a:r>
            <a:r>
              <a:rPr lang="en-US" sz="1800" dirty="0">
                <a:effectLst/>
                <a:latin typeface="Times New Roman" panose="02020603050405020304" pitchFamily="18" charset="0"/>
                <a:ea typeface="Calibri" panose="020F0502020204030204" pitchFamily="34" charset="0"/>
                <a:cs typeface="Arial" panose="020B0604020202020204" pitchFamily="34" charset="0"/>
              </a:rPr>
              <a:t>(4), 708–724. https://doi.org/10.1037/0022-3514.78.4.708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Rodenborg, N. A., &amp; Boisen, L. A. (2013). Aversive racism and intergroup contact theories: Cultural competence in a segregated world.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Journal of Social Work Education</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49</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(4), 564–579. https://doi.org/10.1080/10437797.2013.812463</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D5F703-D5B1-401E-B801-D9DB74280071}" type="slidenum">
              <a:rPr lang="en-US" smtClean="0"/>
              <a:t>10</a:t>
            </a:fld>
            <a:endParaRPr lang="en-US" dirty="0"/>
          </a:p>
        </p:txBody>
      </p:sp>
    </p:spTree>
    <p:extLst>
      <p:ext uri="{BB962C8B-B14F-4D97-AF65-F5344CB8AC3E}">
        <p14:creationId xmlns:p14="http://schemas.microsoft.com/office/powerpoint/2010/main" val="56310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organization or environment has comprehensive diversity and inclusion practices, employees will feel included and less likely to discriminate because everyone is viewed as valuable. Also, any discrimination that does occur would be dealt with and serve as an example of why it shouldn’t happen again.</a:t>
            </a:r>
          </a:p>
          <a:p>
            <a:r>
              <a:rPr lang="en-US" dirty="0"/>
              <a:t>Everyone is responsible for preventing discrimination. Ensuring that leaders are accountable for all discrimination events requires leaders to ensure that their environments are discrimination-free.</a:t>
            </a:r>
          </a:p>
          <a:p>
            <a:r>
              <a:rPr lang="en-US" dirty="0"/>
              <a:t>Diverse leadership teams allow a multitude of perspectives to participate in decision-making processes. Having multiple perspectives ensures that actions and policies do not discriminate against minority members of the team/group.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Harrison, D. A., Newman, D. A., &amp; Roth, P. L. (2006). How important are job attitudes? Meta-analytic comparisons of integrative behavioral outcomes and time sequences. </a:t>
            </a:r>
            <a:r>
              <a:rPr lang="en-US" sz="1800" i="1" dirty="0">
                <a:effectLst/>
                <a:latin typeface="Times New Roman" panose="02020603050405020304" pitchFamily="18" charset="0"/>
                <a:ea typeface="Calibri" panose="020F0502020204030204" pitchFamily="34" charset="0"/>
                <a:cs typeface="Arial" panose="020B0604020202020204" pitchFamily="34" charset="0"/>
              </a:rPr>
              <a:t>Academy of Management Journal</a:t>
            </a:r>
            <a:r>
              <a:rPr lang="en-US" sz="1800" dirty="0">
                <a:effectLst/>
                <a:latin typeface="Times New Roman" panose="02020603050405020304" pitchFamily="18" charset="0"/>
                <a:ea typeface="Calibri" panose="020F0502020204030204" pitchFamily="34" charset="0"/>
                <a:cs typeface="Arial" panose="020B0604020202020204" pitchFamily="34" charset="0"/>
              </a:rPr>
              <a:t>,</a:t>
            </a:r>
            <a:r>
              <a:rPr lang="en-US" sz="1800" i="1" dirty="0">
                <a:effectLst/>
                <a:latin typeface="Times New Roman" panose="02020603050405020304" pitchFamily="18" charset="0"/>
                <a:ea typeface="Calibri" panose="020F0502020204030204" pitchFamily="34" charset="0"/>
                <a:cs typeface="Arial" panose="020B0604020202020204" pitchFamily="34" charset="0"/>
              </a:rPr>
              <a:t> 49</a:t>
            </a:r>
            <a:r>
              <a:rPr lang="en-US" sz="1800" dirty="0">
                <a:effectLst/>
                <a:latin typeface="Times New Roman" panose="02020603050405020304" pitchFamily="18" charset="0"/>
                <a:ea typeface="Calibri" panose="020F0502020204030204" pitchFamily="34" charset="0"/>
                <a:cs typeface="Arial" panose="020B0604020202020204" pitchFamily="34" charset="0"/>
              </a:rPr>
              <a:t>(2), 305–325. https://doi.org/10.5465/amj.2006.20786077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Joshi, A., Neely, B., Emrich, C., Griffiths, D., &amp; George, G. (2015). Gender research in AMJ: An overview of five decades of empirical research and calls to action.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Academy of Management Journal</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58</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(5), 1459–1475. https://doi.org/10.5465/amj.2015.4011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Kalev, A., Dobbin, F., &amp; Kelly, E. L. (2006). Best practices or best guesses? Assessing the efficacy of corporate affirmative action and diversity policies.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American Sociological Review</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800" i="1" dirty="0">
                <a:effectLst/>
                <a:latin typeface="Times New Roman" panose="02020603050405020304" pitchFamily="18" charset="0"/>
                <a:ea typeface="Times New Roman" panose="02020603050405020304" pitchFamily="18" charset="0"/>
                <a:cs typeface="Arial" panose="020B0604020202020204" pitchFamily="34" charset="0"/>
              </a:rPr>
              <a:t>71</a:t>
            </a:r>
            <a:r>
              <a:rPr lang="en-US" sz="1800" dirty="0">
                <a:effectLst/>
                <a:latin typeface="Times New Roman" panose="02020603050405020304" pitchFamily="18" charset="0"/>
                <a:ea typeface="Times New Roman" panose="02020603050405020304" pitchFamily="18" charset="0"/>
                <a:cs typeface="Arial" panose="020B0604020202020204" pitchFamily="34" charset="0"/>
              </a:rPr>
              <a:t>(4), 589–617. https://doi.org/10.1177/000312240607100404</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0D5F703-D5B1-401E-B801-D9DB74280071}" type="slidenum">
              <a:rPr lang="en-US" smtClean="0"/>
              <a:t>11</a:t>
            </a:fld>
            <a:endParaRPr lang="en-US" dirty="0"/>
          </a:p>
        </p:txBody>
      </p:sp>
    </p:spTree>
    <p:extLst>
      <p:ext uri="{BB962C8B-B14F-4D97-AF65-F5344CB8AC3E}">
        <p14:creationId xmlns:p14="http://schemas.microsoft.com/office/powerpoint/2010/main" val="1317545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8A557-26CC-41A4-9E5D-C12E7A0F9226}"/>
              </a:ext>
            </a:extLst>
          </p:cNvPr>
          <p:cNvSpPr>
            <a:spLocks noGrp="1"/>
          </p:cNvSpPr>
          <p:nvPr>
            <p:ph type="ctrTitle"/>
          </p:nvPr>
        </p:nvSpPr>
        <p:spPr>
          <a:xfrm>
            <a:off x="1524000" y="1122363"/>
            <a:ext cx="9144000" cy="2387600"/>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E2151F1-3FE9-426C-90DA-E32DFC06688D}"/>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5390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CAE2-9D33-4B9A-91D7-D29B1A01E9A4}"/>
              </a:ext>
            </a:extLst>
          </p:cNvPr>
          <p:cNvSpPr>
            <a:spLocks noGrp="1"/>
          </p:cNvSpPr>
          <p:nvPr>
            <p:ph type="title"/>
          </p:nvPr>
        </p:nvSpPr>
        <p:spPr>
          <a:xfrm>
            <a:off x="0" y="0"/>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706E39-3377-4ED5-82E5-DFF231811A68}"/>
              </a:ext>
            </a:extLst>
          </p:cNvPr>
          <p:cNvSpPr>
            <a:spLocks noGrp="1"/>
          </p:cNvSpPr>
          <p:nvPr>
            <p:ph idx="1"/>
          </p:nvPr>
        </p:nvSpPr>
        <p:spPr>
          <a:xfrm>
            <a:off x="5183188" y="2049462"/>
            <a:ext cx="6172200" cy="3811588"/>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4C3ABD8-D373-4938-8A70-D9655EF83BAA}"/>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3889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57BF8-80F6-4FF4-AE1C-0F870D055A20}"/>
              </a:ext>
            </a:extLst>
          </p:cNvPr>
          <p:cNvSpPr>
            <a:spLocks noGrp="1"/>
          </p:cNvSpPr>
          <p:nvPr>
            <p:ph type="title"/>
          </p:nvPr>
        </p:nvSpPr>
        <p:spPr>
          <a:xfrm>
            <a:off x="0" y="-4618"/>
            <a:ext cx="3932237" cy="1600200"/>
          </a:xfrm>
        </p:spPr>
        <p:txBody>
          <a:bodyPr anchor="b"/>
          <a:lstStyle>
            <a:lvl1pPr>
              <a:defRPr sz="32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C8E7A423-40DA-4CFC-9AD2-7E8801192FDA}"/>
              </a:ext>
            </a:extLst>
          </p:cNvPr>
          <p:cNvSpPr>
            <a:spLocks noGrp="1"/>
          </p:cNvSpPr>
          <p:nvPr>
            <p:ph type="pic" idx="1"/>
          </p:nvPr>
        </p:nvSpPr>
        <p:spPr>
          <a:xfrm>
            <a:off x="5180012" y="1782618"/>
            <a:ext cx="6172200" cy="408637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FD99DE-D2D7-4CCF-B775-B09D56DAC2B7}"/>
              </a:ext>
            </a:extLst>
          </p:cNvPr>
          <p:cNvSpPr>
            <a:spLocks noGrp="1"/>
          </p:cNvSpPr>
          <p:nvPr>
            <p:ph type="body" sz="half" idx="2"/>
          </p:nvPr>
        </p:nvSpPr>
        <p:spPr>
          <a:xfrm>
            <a:off x="839788" y="2057400"/>
            <a:ext cx="3932237" cy="3811588"/>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881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5C1AE-DE0F-433D-934C-7695077905E8}"/>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F54288B-AB62-4E64-A49F-07EF242CA8FE}"/>
              </a:ext>
            </a:extLst>
          </p:cNvPr>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2101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41AF9-B594-4F4C-A478-A3E3B37B60FD}"/>
              </a:ext>
            </a:extLst>
          </p:cNvPr>
          <p:cNvSpPr>
            <a:spLocks noGrp="1"/>
          </p:cNvSpPr>
          <p:nvPr>
            <p:ph type="title"/>
          </p:nvPr>
        </p:nvSpPr>
        <p:spPr>
          <a:xfrm>
            <a:off x="838200" y="31894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5919D27-5DCE-4677-8F34-A20DFADBB0B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007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6ACE-9CDF-4363-B258-05247D19847D}"/>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216CFBE-4529-4A8E-A22D-2C5DE2A996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29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113B5-978D-4872-818B-2A29E6D99DBF}"/>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284C05F-95BA-413F-B2D7-BA4E63C3189E}"/>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1173AB-AA3E-459F-BB02-22D68E2B38EA}"/>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563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C33C6-4BF1-4DAF-B49B-99AAB0799CAB}"/>
              </a:ext>
            </a:extLst>
          </p:cNvPr>
          <p:cNvSpPr>
            <a:spLocks noGrp="1"/>
          </p:cNvSpPr>
          <p:nvPr>
            <p:ph type="title"/>
          </p:nvPr>
        </p:nvSpPr>
        <p:spPr>
          <a:xfrm>
            <a:off x="839788" y="365125"/>
            <a:ext cx="10515600" cy="1325563"/>
          </a:xfrm>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BD14EDF-D3A7-43DF-A0D1-E51B99A59488}"/>
              </a:ext>
            </a:extLst>
          </p:cNvPr>
          <p:cNvSpPr>
            <a:spLocks noGrp="1"/>
          </p:cNvSpPr>
          <p:nvPr>
            <p:ph type="body" idx="1"/>
          </p:nvPr>
        </p:nvSpPr>
        <p:spPr>
          <a:xfrm>
            <a:off x="839788" y="1681163"/>
            <a:ext cx="5157787"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78BAF-1626-4BC5-A40C-76B42DD8ED1B}"/>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EE14AD-C11A-4689-9A00-39699374D5B2}"/>
              </a:ext>
            </a:extLst>
          </p:cNvPr>
          <p:cNvSpPr>
            <a:spLocks noGrp="1"/>
          </p:cNvSpPr>
          <p:nvPr>
            <p:ph type="body" sz="quarter" idx="3"/>
          </p:nvPr>
        </p:nvSpPr>
        <p:spPr>
          <a:xfrm>
            <a:off x="6172200" y="1681163"/>
            <a:ext cx="5183188" cy="823912"/>
          </a:xfrm>
          <a:solidFill>
            <a:srgbClr val="0E2841"/>
          </a:solidFill>
        </p:spPr>
        <p:txBody>
          <a:bodyPr anchor="b"/>
          <a:lstStyle>
            <a:lvl1pPr marL="0" indent="0">
              <a:buNone/>
              <a:defRPr sz="24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A79F4C-CDBF-4DD3-9C56-8D09169013DA}"/>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69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F4FE-8F11-4391-A46F-90010051D0F2}"/>
              </a:ext>
            </a:extLst>
          </p:cNvPr>
          <p:cNvSpPr>
            <a:spLocks noGrp="1"/>
          </p:cNvSpPr>
          <p:nvPr>
            <p:ph type="title"/>
          </p:nvPr>
        </p:nvSpPr>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801871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b="7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73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Right Image Title and Text">
    <p:bg>
      <p:bgPr>
        <a:blipFill dpi="0" rotWithShape="1">
          <a:blip r:embed="rId2">
            <a:lum/>
          </a:blip>
          <a:srcRect/>
          <a:stretch>
            <a:fillRect l="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3612898" y="-3526812"/>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1673262" y="-174015"/>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76781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Left Image Title and Text">
    <p:bg>
      <p:bgPr>
        <a:blipFill dpi="0" rotWithShape="1">
          <a:blip r:embed="rId2">
            <a:lum/>
          </a:blip>
          <a:srcRect/>
          <a:stretch>
            <a:fillRect r="69000"/>
          </a:stretch>
        </a:blip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A53F4A-9C97-4D64-BA9A-74B5B4299B3E}"/>
              </a:ext>
            </a:extLst>
          </p:cNvPr>
          <p:cNvSpPr>
            <a:spLocks noGrp="1"/>
          </p:cNvSpPr>
          <p:nvPr>
            <p:ph type="title" orient="vert"/>
          </p:nvPr>
        </p:nvSpPr>
        <p:spPr>
          <a:xfrm rot="16200000">
            <a:off x="7409043" y="-3452921"/>
            <a:ext cx="1256144" cy="8309770"/>
          </a:xfrm>
        </p:spPr>
        <p:txBody>
          <a:bodyPr vert="eaVert"/>
          <a:lstStyle>
            <a:lvl1pPr>
              <a:defRPr>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25306A4-BD48-47C5-B973-436B1007DFE2}"/>
              </a:ext>
            </a:extLst>
          </p:cNvPr>
          <p:cNvSpPr>
            <a:spLocks noGrp="1"/>
          </p:cNvSpPr>
          <p:nvPr>
            <p:ph type="body" orient="vert" idx="1"/>
          </p:nvPr>
        </p:nvSpPr>
        <p:spPr>
          <a:xfrm rot="16200000">
            <a:off x="5469406" y="-137068"/>
            <a:ext cx="5024584" cy="819893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307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t="-1000" b="7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D92853-2F85-4BCF-8C64-1BB9CC847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3DFA4E-9DA2-44DC-9CA5-5491078DF3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3980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DAD4-A11D-4F9A-85E4-FFD7FA02F2A8}"/>
              </a:ext>
            </a:extLst>
          </p:cNvPr>
          <p:cNvSpPr>
            <a:spLocks noGrp="1"/>
          </p:cNvSpPr>
          <p:nvPr>
            <p:ph type="ctrTitle"/>
          </p:nvPr>
        </p:nvSpPr>
        <p:spPr/>
        <p:txBody>
          <a:bodyPr/>
          <a:lstStyle/>
          <a:p>
            <a:r>
              <a:rPr lang="en-US" dirty="0"/>
              <a:t>Understanding Age Discrimination</a:t>
            </a:r>
          </a:p>
        </p:txBody>
      </p:sp>
      <p:sp>
        <p:nvSpPr>
          <p:cNvPr id="3" name="Subtitle 2">
            <a:extLst>
              <a:ext uri="{FF2B5EF4-FFF2-40B4-BE49-F238E27FC236}">
                <a16:creationId xmlns:a16="http://schemas.microsoft.com/office/drawing/2014/main" id="{72A0AA0E-1B22-40F9-8EA3-2D2046E73C02}"/>
              </a:ext>
            </a:extLst>
          </p:cNvPr>
          <p:cNvSpPr>
            <a:spLocks noGrp="1"/>
          </p:cNvSpPr>
          <p:nvPr>
            <p:ph type="subTitle" idx="1"/>
          </p:nvPr>
        </p:nvSpPr>
        <p:spPr/>
        <p:txBody>
          <a:bodyPr/>
          <a:lstStyle/>
          <a:p>
            <a:r>
              <a:rPr lang="en-US" dirty="0"/>
              <a:t>An Overview of Definitions, Impacts, and Prevention</a:t>
            </a:r>
          </a:p>
        </p:txBody>
      </p:sp>
      <p:pic>
        <p:nvPicPr>
          <p:cNvPr id="4" name="Picture 3">
            <a:extLst>
              <a:ext uri="{FF2B5EF4-FFF2-40B4-BE49-F238E27FC236}">
                <a16:creationId xmlns:a16="http://schemas.microsoft.com/office/drawing/2014/main" id="{03096F52-6D67-5976-0303-1A5B8B183C7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233" y="4314880"/>
            <a:ext cx="2743200" cy="2546240"/>
          </a:xfrm>
          <a:prstGeom prst="rect">
            <a:avLst/>
          </a:prstGeom>
        </p:spPr>
      </p:pic>
    </p:spTree>
    <p:extLst>
      <p:ext uri="{BB962C8B-B14F-4D97-AF65-F5344CB8AC3E}">
        <p14:creationId xmlns:p14="http://schemas.microsoft.com/office/powerpoint/2010/main" val="6693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61688-A89B-4033-8031-2291903B8502}"/>
              </a:ext>
            </a:extLst>
          </p:cNvPr>
          <p:cNvSpPr>
            <a:spLocks noGrp="1"/>
          </p:cNvSpPr>
          <p:nvPr>
            <p:ph type="title"/>
          </p:nvPr>
        </p:nvSpPr>
        <p:spPr>
          <a:xfrm>
            <a:off x="836612" y="681037"/>
            <a:ext cx="9678988" cy="1325563"/>
          </a:xfrm>
        </p:spPr>
        <p:txBody>
          <a:bodyPr/>
          <a:lstStyle/>
          <a:p>
            <a:r>
              <a:rPr lang="en-US" dirty="0"/>
              <a:t>Individual Protective Factors</a:t>
            </a:r>
          </a:p>
        </p:txBody>
      </p:sp>
      <p:sp>
        <p:nvSpPr>
          <p:cNvPr id="6" name="Content Placeholder 5">
            <a:extLst>
              <a:ext uri="{FF2B5EF4-FFF2-40B4-BE49-F238E27FC236}">
                <a16:creationId xmlns:a16="http://schemas.microsoft.com/office/drawing/2014/main" id="{8AD42DED-3C0B-44F0-A2DC-9429A8AA5A26}"/>
              </a:ext>
            </a:extLst>
          </p:cNvPr>
          <p:cNvSpPr>
            <a:spLocks noGrp="1"/>
          </p:cNvSpPr>
          <p:nvPr>
            <p:ph idx="1"/>
          </p:nvPr>
        </p:nvSpPr>
        <p:spPr/>
        <p:txBody>
          <a:bodyPr vert="horz" lIns="91440" tIns="45720" rIns="91440" bIns="45720" rtlCol="0" anchor="t">
            <a:normAutofit/>
          </a:bodyPr>
          <a:lstStyle/>
          <a:p>
            <a:r>
              <a:rPr lang="en-US" dirty="0"/>
              <a:t>Empathy</a:t>
            </a:r>
          </a:p>
          <a:p>
            <a:pPr lvl="1"/>
            <a:r>
              <a:rPr lang="en-US" sz="2800" dirty="0"/>
              <a:t>Hold discussions to increase awareness and understanding of differences according to generational perspectives </a:t>
            </a:r>
          </a:p>
          <a:p>
            <a:r>
              <a:rPr lang="en-US" dirty="0"/>
              <a:t>Perspective Taking</a:t>
            </a:r>
          </a:p>
          <a:p>
            <a:pPr lvl="1"/>
            <a:r>
              <a:rPr lang="en-US" sz="2800" dirty="0"/>
              <a:t>Demonstrate respect toward others by recognizing and valuing experience</a:t>
            </a:r>
          </a:p>
          <a:p>
            <a:r>
              <a:rPr lang="en-US" dirty="0"/>
              <a:t>Cultural Competence</a:t>
            </a:r>
          </a:p>
          <a:p>
            <a:pPr lvl="1"/>
            <a:r>
              <a:rPr lang="en-US" sz="2800" dirty="0"/>
              <a:t>Recognize different cultural views regarding age viewpoints</a:t>
            </a:r>
          </a:p>
        </p:txBody>
      </p:sp>
      <p:pic>
        <p:nvPicPr>
          <p:cNvPr id="2" name="Picture 1">
            <a:extLst>
              <a:ext uri="{FF2B5EF4-FFF2-40B4-BE49-F238E27FC236}">
                <a16:creationId xmlns:a16="http://schemas.microsoft.com/office/drawing/2014/main" id="{9E1D665A-BFD2-DADA-8768-F6BB991364C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2285039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561688-A89B-4033-8031-2291903B8502}"/>
              </a:ext>
            </a:extLst>
          </p:cNvPr>
          <p:cNvSpPr>
            <a:spLocks noGrp="1"/>
          </p:cNvSpPr>
          <p:nvPr>
            <p:ph type="title"/>
          </p:nvPr>
        </p:nvSpPr>
        <p:spPr>
          <a:xfrm>
            <a:off x="838200" y="403225"/>
            <a:ext cx="9379226" cy="1325563"/>
          </a:xfrm>
        </p:spPr>
        <p:txBody>
          <a:bodyPr/>
          <a:lstStyle/>
          <a:p>
            <a:r>
              <a:rPr lang="en-US" dirty="0"/>
              <a:t>Environmental/Organizational Protective Factors</a:t>
            </a:r>
          </a:p>
        </p:txBody>
      </p:sp>
      <p:sp>
        <p:nvSpPr>
          <p:cNvPr id="8" name="Content Placeholder 7">
            <a:extLst>
              <a:ext uri="{FF2B5EF4-FFF2-40B4-BE49-F238E27FC236}">
                <a16:creationId xmlns:a16="http://schemas.microsoft.com/office/drawing/2014/main" id="{4AE92D61-3DB8-4ED8-BC78-1938F843A854}"/>
              </a:ext>
            </a:extLst>
          </p:cNvPr>
          <p:cNvSpPr>
            <a:spLocks noGrp="1"/>
          </p:cNvSpPr>
          <p:nvPr>
            <p:ph idx="1"/>
          </p:nvPr>
        </p:nvSpPr>
        <p:spPr>
          <a:xfrm>
            <a:off x="838200" y="1825624"/>
            <a:ext cx="10515600" cy="4760705"/>
          </a:xfrm>
        </p:spPr>
        <p:txBody>
          <a:bodyPr>
            <a:normAutofit/>
          </a:bodyPr>
          <a:lstStyle/>
          <a:p>
            <a:r>
              <a:rPr lang="en-US" sz="2600" dirty="0"/>
              <a:t>Establish comprehensive diversity and inclusion policies and practices that prioritize mentorship between senior and junior employees, focusing on what to do rather than what not to do (e.g., fostering a culture of knowledge transfer and professional development)</a:t>
            </a:r>
          </a:p>
          <a:p>
            <a:r>
              <a:rPr lang="en-US" sz="2600" dirty="0"/>
              <a:t>Maintain accountability of leadership by creating a proactive environment that does not tolerate discrimination (e.g., acting swiftly and decisively once a complaint of age discrimination is identified)  </a:t>
            </a:r>
          </a:p>
          <a:p>
            <a:r>
              <a:rPr lang="en-US" sz="2600" dirty="0"/>
              <a:t>Select diverse leadership teams, emphasizing the benefits of a multi-generational approach and not considering a person's age as a disadvantage (e.g., include people of all ages on leadership teams to bring in diverse perspectives and experiences)</a:t>
            </a:r>
          </a:p>
        </p:txBody>
      </p:sp>
      <p:pic>
        <p:nvPicPr>
          <p:cNvPr id="5" name="Picture 4">
            <a:extLst>
              <a:ext uri="{FF2B5EF4-FFF2-40B4-BE49-F238E27FC236}">
                <a16:creationId xmlns:a16="http://schemas.microsoft.com/office/drawing/2014/main" id="{BAA91665-68D6-4AD3-B970-B5DC2E5AFB7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4133831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3C45-2840-49A5-A1A3-EA12CED91583}"/>
              </a:ext>
            </a:extLst>
          </p:cNvPr>
          <p:cNvSpPr>
            <a:spLocks noGrp="1"/>
          </p:cNvSpPr>
          <p:nvPr>
            <p:ph type="title"/>
          </p:nvPr>
        </p:nvSpPr>
        <p:spPr>
          <a:xfrm>
            <a:off x="836612" y="423519"/>
            <a:ext cx="9678988" cy="1325563"/>
          </a:xfrm>
        </p:spPr>
        <p:txBody>
          <a:bodyPr/>
          <a:lstStyle/>
          <a:p>
            <a:r>
              <a:rPr lang="en-US" dirty="0"/>
              <a:t>Strategies to Prevent Age Discrimination</a:t>
            </a:r>
          </a:p>
        </p:txBody>
      </p:sp>
      <p:sp>
        <p:nvSpPr>
          <p:cNvPr id="3" name="Text Placeholder 2">
            <a:extLst>
              <a:ext uri="{FF2B5EF4-FFF2-40B4-BE49-F238E27FC236}">
                <a16:creationId xmlns:a16="http://schemas.microsoft.com/office/drawing/2014/main" id="{24B23F7A-AD1E-473E-8F75-28E48A2C0A1C}"/>
              </a:ext>
            </a:extLst>
          </p:cNvPr>
          <p:cNvSpPr>
            <a:spLocks noGrp="1"/>
          </p:cNvSpPr>
          <p:nvPr>
            <p:ph type="body" idx="1"/>
          </p:nvPr>
        </p:nvSpPr>
        <p:spPr>
          <a:xfrm>
            <a:off x="839788" y="2344739"/>
            <a:ext cx="3148798" cy="823912"/>
          </a:xfrm>
        </p:spPr>
        <p:txBody>
          <a:bodyPr>
            <a:normAutofit/>
          </a:bodyPr>
          <a:lstStyle/>
          <a:p>
            <a:r>
              <a:rPr lang="en-US" sz="2800" dirty="0"/>
              <a:t>Primary</a:t>
            </a:r>
          </a:p>
        </p:txBody>
      </p:sp>
      <p:sp>
        <p:nvSpPr>
          <p:cNvPr id="4" name="Content Placeholder 3">
            <a:extLst>
              <a:ext uri="{FF2B5EF4-FFF2-40B4-BE49-F238E27FC236}">
                <a16:creationId xmlns:a16="http://schemas.microsoft.com/office/drawing/2014/main" id="{6206B4E8-C27E-4ADE-B39D-58126DFF2860}"/>
              </a:ext>
            </a:extLst>
          </p:cNvPr>
          <p:cNvSpPr>
            <a:spLocks noGrp="1"/>
          </p:cNvSpPr>
          <p:nvPr>
            <p:ph sz="half" idx="2"/>
          </p:nvPr>
        </p:nvSpPr>
        <p:spPr>
          <a:xfrm>
            <a:off x="839788" y="3168651"/>
            <a:ext cx="3148798" cy="2739189"/>
          </a:xfrm>
          <a:solidFill>
            <a:schemeClr val="bg2"/>
          </a:solidFill>
        </p:spPr>
        <p:txBody>
          <a:bodyPr/>
          <a:lstStyle/>
          <a:p>
            <a:pPr marL="0" indent="0">
              <a:buNone/>
            </a:pPr>
            <a:r>
              <a:rPr lang="en-US" dirty="0">
                <a:latin typeface="Arial" panose="020B0604020202020204" pitchFamily="34" charset="0"/>
                <a:cs typeface="Arial" panose="020B0604020202020204" pitchFamily="34" charset="0"/>
              </a:rPr>
              <a:t>Primary strategies are aimed at preventing discriminatory behaviors</a:t>
            </a:r>
          </a:p>
        </p:txBody>
      </p:sp>
      <p:sp>
        <p:nvSpPr>
          <p:cNvPr id="5" name="Text Placeholder 4">
            <a:extLst>
              <a:ext uri="{FF2B5EF4-FFF2-40B4-BE49-F238E27FC236}">
                <a16:creationId xmlns:a16="http://schemas.microsoft.com/office/drawing/2014/main" id="{278B6B1A-62CE-477D-A33A-5225EB2CAC7F}"/>
              </a:ext>
            </a:extLst>
          </p:cNvPr>
          <p:cNvSpPr>
            <a:spLocks noGrp="1"/>
          </p:cNvSpPr>
          <p:nvPr>
            <p:ph type="body" sz="quarter" idx="3"/>
          </p:nvPr>
        </p:nvSpPr>
        <p:spPr>
          <a:xfrm>
            <a:off x="4632157" y="2344739"/>
            <a:ext cx="3164305" cy="823912"/>
          </a:xfrm>
        </p:spPr>
        <p:txBody>
          <a:bodyPr>
            <a:normAutofit/>
          </a:bodyPr>
          <a:lstStyle/>
          <a:p>
            <a:r>
              <a:rPr lang="en-US" sz="2800" dirty="0"/>
              <a:t>Secondary</a:t>
            </a:r>
          </a:p>
        </p:txBody>
      </p:sp>
      <p:sp>
        <p:nvSpPr>
          <p:cNvPr id="6" name="Content Placeholder 5">
            <a:extLst>
              <a:ext uri="{FF2B5EF4-FFF2-40B4-BE49-F238E27FC236}">
                <a16:creationId xmlns:a16="http://schemas.microsoft.com/office/drawing/2014/main" id="{B3F5DBA2-3109-4A18-BA32-C8A414420151}"/>
              </a:ext>
            </a:extLst>
          </p:cNvPr>
          <p:cNvSpPr>
            <a:spLocks noGrp="1"/>
          </p:cNvSpPr>
          <p:nvPr>
            <p:ph sz="quarter" idx="4"/>
          </p:nvPr>
        </p:nvSpPr>
        <p:spPr>
          <a:xfrm>
            <a:off x="4632157" y="3168651"/>
            <a:ext cx="3164305" cy="2739189"/>
          </a:xfrm>
          <a:solidFill>
            <a:schemeClr val="bg2"/>
          </a:solidFill>
        </p:spPr>
        <p:txBody>
          <a:bodyPr/>
          <a:lstStyle/>
          <a:p>
            <a:pPr marL="0" indent="0">
              <a:buNone/>
            </a:pPr>
            <a:r>
              <a:rPr lang="en-US" dirty="0">
                <a:latin typeface="Arial" panose="020B0604020202020204" pitchFamily="34" charset="0"/>
                <a:cs typeface="Arial" panose="020B0604020202020204" pitchFamily="34" charset="0"/>
              </a:rPr>
              <a:t>Secondary strategies guide an expedited and efficient response to discriminatory behaviors</a:t>
            </a:r>
          </a:p>
        </p:txBody>
      </p:sp>
      <p:sp>
        <p:nvSpPr>
          <p:cNvPr id="9" name="Text Placeholder 4">
            <a:extLst>
              <a:ext uri="{FF2B5EF4-FFF2-40B4-BE49-F238E27FC236}">
                <a16:creationId xmlns:a16="http://schemas.microsoft.com/office/drawing/2014/main" id="{77FAC6B7-E131-4B21-B9A9-7C00C747EC57}"/>
              </a:ext>
            </a:extLst>
          </p:cNvPr>
          <p:cNvSpPr txBox="1">
            <a:spLocks/>
          </p:cNvSpPr>
          <p:nvPr/>
        </p:nvSpPr>
        <p:spPr>
          <a:xfrm>
            <a:off x="8440033" y="2344739"/>
            <a:ext cx="3164305"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Tertiary</a:t>
            </a:r>
          </a:p>
        </p:txBody>
      </p:sp>
      <p:sp>
        <p:nvSpPr>
          <p:cNvPr id="10" name="Content Placeholder 5">
            <a:extLst>
              <a:ext uri="{FF2B5EF4-FFF2-40B4-BE49-F238E27FC236}">
                <a16:creationId xmlns:a16="http://schemas.microsoft.com/office/drawing/2014/main" id="{717DC888-1135-457C-97F9-1D196D489A11}"/>
              </a:ext>
            </a:extLst>
          </p:cNvPr>
          <p:cNvSpPr txBox="1">
            <a:spLocks/>
          </p:cNvSpPr>
          <p:nvPr/>
        </p:nvSpPr>
        <p:spPr>
          <a:xfrm>
            <a:off x="8440033" y="3168651"/>
            <a:ext cx="3164305" cy="2739189"/>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dirty="0">
                <a:latin typeface="Arial" panose="020B0604020202020204" pitchFamily="34" charset="0"/>
                <a:cs typeface="Arial" panose="020B0604020202020204" pitchFamily="34" charset="0"/>
              </a:rPr>
              <a:t>Tertiary strategies aim to mitigate the lasting effects of discriminatory behaviors</a:t>
            </a:r>
          </a:p>
        </p:txBody>
      </p:sp>
      <p:pic>
        <p:nvPicPr>
          <p:cNvPr id="7" name="Picture 6">
            <a:extLst>
              <a:ext uri="{FF2B5EF4-FFF2-40B4-BE49-F238E27FC236}">
                <a16:creationId xmlns:a16="http://schemas.microsoft.com/office/drawing/2014/main" id="{9479C04A-8040-D482-87BE-FBB2E23D0AD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1487799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BE790-00EA-4741-8902-6033AB731343}"/>
              </a:ext>
            </a:extLst>
          </p:cNvPr>
          <p:cNvSpPr>
            <a:spLocks noGrp="1"/>
          </p:cNvSpPr>
          <p:nvPr>
            <p:ph type="title"/>
          </p:nvPr>
        </p:nvSpPr>
        <p:spPr>
          <a:xfrm>
            <a:off x="836612" y="596365"/>
            <a:ext cx="9678988" cy="1325563"/>
          </a:xfrm>
        </p:spPr>
        <p:txBody>
          <a:bodyPr/>
          <a:lstStyle/>
          <a:p>
            <a:r>
              <a:rPr lang="en-US" dirty="0"/>
              <a:t>Primary Prevention Strategies</a:t>
            </a:r>
          </a:p>
        </p:txBody>
      </p:sp>
      <p:sp>
        <p:nvSpPr>
          <p:cNvPr id="3" name="Content Placeholder 2">
            <a:extLst>
              <a:ext uri="{FF2B5EF4-FFF2-40B4-BE49-F238E27FC236}">
                <a16:creationId xmlns:a16="http://schemas.microsoft.com/office/drawing/2014/main" id="{41931FEB-582E-4263-87FB-6697F5CD01AB}"/>
              </a:ext>
            </a:extLst>
          </p:cNvPr>
          <p:cNvSpPr>
            <a:spLocks noGrp="1"/>
          </p:cNvSpPr>
          <p:nvPr>
            <p:ph idx="1"/>
          </p:nvPr>
        </p:nvSpPr>
        <p:spPr>
          <a:xfrm>
            <a:off x="838200" y="1825625"/>
            <a:ext cx="10515600" cy="4713430"/>
          </a:xfrm>
        </p:spPr>
        <p:txBody>
          <a:bodyPr>
            <a:normAutofit/>
          </a:bodyPr>
          <a:lstStyle/>
          <a:p>
            <a:pPr marL="0" indent="0" algn="l">
              <a:buNone/>
            </a:pPr>
            <a:r>
              <a:rPr lang="en-US" sz="2800" b="0" i="0" dirty="0">
                <a:solidFill>
                  <a:srgbClr val="000000"/>
                </a:solidFill>
                <a:effectLst/>
                <a:latin typeface="Arial" panose="020B0604020202020204" pitchFamily="34" charset="0"/>
                <a:cs typeface="Arial" panose="020B0604020202020204" pitchFamily="34" charset="0"/>
              </a:rPr>
              <a:t>Educational Programs</a:t>
            </a:r>
          </a:p>
          <a:p>
            <a:pPr marL="342900" indent="-342900"/>
            <a:r>
              <a:rPr lang="en-US" sz="2800" b="0" i="0" dirty="0">
                <a:solidFill>
                  <a:srgbClr val="000000"/>
                </a:solidFill>
                <a:effectLst/>
                <a:latin typeface="Arial" panose="020B0604020202020204" pitchFamily="34" charset="0"/>
                <a:cs typeface="Arial" panose="020B0604020202020204" pitchFamily="34" charset="0"/>
              </a:rPr>
              <a:t>Develop and implement mandatory </a:t>
            </a:r>
            <a:r>
              <a:rPr lang="en-US" dirty="0">
                <a:solidFill>
                  <a:srgbClr val="000000"/>
                </a:solidFill>
              </a:rPr>
              <a:t>training sessions for </a:t>
            </a:r>
            <a:r>
              <a:rPr lang="en-US" sz="2800" b="0" i="0" dirty="0">
                <a:solidFill>
                  <a:srgbClr val="000000"/>
                </a:solidFill>
                <a:effectLst/>
                <a:latin typeface="Arial" panose="020B0604020202020204" pitchFamily="34" charset="0"/>
                <a:cs typeface="Arial" panose="020B0604020202020204" pitchFamily="34" charset="0"/>
              </a:rPr>
              <a:t>all personnel using real-life scenarios</a:t>
            </a:r>
            <a:endParaRPr lang="en-US" sz="2800" b="0" i="0" dirty="0">
              <a:effectLst/>
              <a:latin typeface="Arial" panose="020B0604020202020204" pitchFamily="34" charset="0"/>
              <a:cs typeface="Arial" panose="020B0604020202020204" pitchFamily="34" charset="0"/>
            </a:endParaRP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Standardizing Definitions and Policies</a:t>
            </a:r>
          </a:p>
          <a:p>
            <a:pPr marL="342900" indent="-342900">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Ensure all employees understand the definitions and policies regarding age discrimination</a:t>
            </a:r>
          </a:p>
          <a:p>
            <a:pPr marL="0" indent="0">
              <a:buNone/>
            </a:pPr>
            <a:r>
              <a:rPr lang="en-US" sz="2800" b="0" i="0" dirty="0">
                <a:solidFill>
                  <a:srgbClr val="000000"/>
                </a:solidFill>
                <a:effectLst/>
                <a:latin typeface="Arial" panose="020B0604020202020204" pitchFamily="34" charset="0"/>
                <a:cs typeface="Arial" panose="020B0604020202020204" pitchFamily="34" charset="0"/>
              </a:rPr>
              <a:t>Promoting a Positive Reporting Culture</a:t>
            </a:r>
          </a:p>
          <a:p>
            <a:pPr marL="342900" indent="-342900"/>
            <a:r>
              <a:rPr lang="en-US" sz="2800" b="0" i="0" dirty="0">
                <a:solidFill>
                  <a:srgbClr val="000000"/>
                </a:solidFill>
                <a:effectLst/>
                <a:latin typeface="Arial" panose="020B0604020202020204" pitchFamily="34" charset="0"/>
                <a:cs typeface="Arial" panose="020B0604020202020204" pitchFamily="34" charset="0"/>
              </a:rPr>
              <a:t>Encourage an </a:t>
            </a:r>
            <a:r>
              <a:rPr lang="en-US" dirty="0"/>
              <a:t>open communication culture</a:t>
            </a:r>
            <a:r>
              <a:rPr lang="en-US" sz="2800" b="0" i="0" dirty="0">
                <a:solidFill>
                  <a:srgbClr val="000000"/>
                </a:solidFill>
                <a:effectLst/>
                <a:latin typeface="Arial" panose="020B0604020202020204" pitchFamily="34" charset="0"/>
                <a:cs typeface="Arial" panose="020B0604020202020204" pitchFamily="34" charset="0"/>
              </a:rPr>
              <a:t> where all personnel feel safe and supported to </a:t>
            </a:r>
            <a:r>
              <a:rPr lang="en-US" sz="2800" b="0" i="0" dirty="0">
                <a:effectLst/>
                <a:latin typeface="Arial" panose="020B0604020202020204" pitchFamily="34" charset="0"/>
                <a:cs typeface="Arial" panose="020B0604020202020204" pitchFamily="34" charset="0"/>
              </a:rPr>
              <a:t>report age discrimination</a:t>
            </a:r>
          </a:p>
        </p:txBody>
      </p:sp>
      <p:pic>
        <p:nvPicPr>
          <p:cNvPr id="4" name="Picture 3">
            <a:extLst>
              <a:ext uri="{FF2B5EF4-FFF2-40B4-BE49-F238E27FC236}">
                <a16:creationId xmlns:a16="http://schemas.microsoft.com/office/drawing/2014/main" id="{71B82AB4-CD43-F63F-C386-6FF28D0D83E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2035717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61CB-B335-4EE2-B21E-C356310D6EB3}"/>
              </a:ext>
            </a:extLst>
          </p:cNvPr>
          <p:cNvSpPr>
            <a:spLocks noGrp="1"/>
          </p:cNvSpPr>
          <p:nvPr>
            <p:ph type="title"/>
          </p:nvPr>
        </p:nvSpPr>
        <p:spPr>
          <a:xfrm>
            <a:off x="836612" y="645435"/>
            <a:ext cx="9678988" cy="1325563"/>
          </a:xfrm>
        </p:spPr>
        <p:txBody>
          <a:bodyPr/>
          <a:lstStyle/>
          <a:p>
            <a:r>
              <a:rPr lang="en-US" dirty="0"/>
              <a:t>Secondary Prevention Strategies</a:t>
            </a:r>
          </a:p>
        </p:txBody>
      </p:sp>
      <p:sp>
        <p:nvSpPr>
          <p:cNvPr id="3" name="Content Placeholder 2">
            <a:extLst>
              <a:ext uri="{FF2B5EF4-FFF2-40B4-BE49-F238E27FC236}">
                <a16:creationId xmlns:a16="http://schemas.microsoft.com/office/drawing/2014/main" id="{F9BDD482-B98C-417A-BF52-2B9AC21347DC}"/>
              </a:ext>
            </a:extLst>
          </p:cNvPr>
          <p:cNvSpPr>
            <a:spLocks noGrp="1"/>
          </p:cNvSpPr>
          <p:nvPr>
            <p:ph idx="1"/>
          </p:nvPr>
        </p:nvSpPr>
        <p:spPr>
          <a:xfrm>
            <a:off x="838200" y="1825625"/>
            <a:ext cx="10515600" cy="4713430"/>
          </a:xfrm>
        </p:spPr>
        <p:txBody>
          <a:bodyPr>
            <a:normAutofit/>
          </a:bodyPr>
          <a:lstStyle/>
          <a:p>
            <a:pPr marL="0" indent="0" algn="l">
              <a:buNone/>
            </a:pPr>
            <a:r>
              <a:rPr lang="en-US" sz="2800" b="0" i="0" dirty="0">
                <a:solidFill>
                  <a:srgbClr val="000000"/>
                </a:solidFill>
                <a:effectLst/>
                <a:latin typeface="Arial" panose="020B0604020202020204" pitchFamily="34" charset="0"/>
                <a:cs typeface="Arial" panose="020B0604020202020204" pitchFamily="34" charset="0"/>
              </a:rPr>
              <a:t>Responsive Investigation Systems</a:t>
            </a:r>
          </a:p>
          <a:p>
            <a:pPr marL="342900" indent="-342900"/>
            <a:r>
              <a:rPr lang="en-US" dirty="0">
                <a:solidFill>
                  <a:srgbClr val="000000"/>
                </a:solidFill>
              </a:rPr>
              <a:t>Use the </a:t>
            </a:r>
            <a:r>
              <a:rPr lang="en-US" sz="2800" b="0" i="0" dirty="0">
                <a:solidFill>
                  <a:srgbClr val="000000"/>
                </a:solidFill>
                <a:effectLst/>
                <a:latin typeface="Arial" panose="020B0604020202020204" pitchFamily="34" charset="0"/>
                <a:cs typeface="Arial" panose="020B0604020202020204" pitchFamily="34" charset="0"/>
              </a:rPr>
              <a:t>investigating </a:t>
            </a:r>
            <a:r>
              <a:rPr lang="en-US" dirty="0">
                <a:solidFill>
                  <a:srgbClr val="000000"/>
                </a:solidFill>
              </a:rPr>
              <a:t>process for reports </a:t>
            </a:r>
            <a:r>
              <a:rPr lang="en-US" sz="2800" b="0" i="0" dirty="0">
                <a:solidFill>
                  <a:srgbClr val="000000"/>
                </a:solidFill>
                <a:effectLst/>
                <a:latin typeface="Arial" panose="020B0604020202020204" pitchFamily="34" charset="0"/>
                <a:cs typeface="Arial" panose="020B0604020202020204" pitchFamily="34" charset="0"/>
              </a:rPr>
              <a:t>of age discrimination adhering to policy mandates</a:t>
            </a: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Support Systems for Targets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Provide support systems for targets of </a:t>
            </a:r>
            <a:r>
              <a:rPr lang="en-US" b="0" i="0" dirty="0">
                <a:solidFill>
                  <a:srgbClr val="000000"/>
                </a:solidFill>
                <a:effectLst/>
              </a:rPr>
              <a:t>age discrimination,</a:t>
            </a:r>
            <a:r>
              <a:rPr lang="en-US" sz="2800" b="0" i="0" dirty="0">
                <a:solidFill>
                  <a:srgbClr val="000000"/>
                </a:solidFill>
                <a:effectLst/>
                <a:latin typeface="Arial" panose="020B0604020202020204" pitchFamily="34" charset="0"/>
                <a:cs typeface="Arial" panose="020B0604020202020204" pitchFamily="34" charset="0"/>
              </a:rPr>
              <a:t> including military and community-sponsored resources</a:t>
            </a:r>
          </a:p>
          <a:p>
            <a:pPr marL="0" indent="0" algn="l">
              <a:buNone/>
            </a:pPr>
            <a:r>
              <a:rPr lang="en-US" sz="2800" b="0" i="0" dirty="0">
                <a:solidFill>
                  <a:srgbClr val="000000"/>
                </a:solidFill>
                <a:effectLst/>
                <a:latin typeface="Arial" panose="020B0604020202020204" pitchFamily="34" charset="0"/>
                <a:cs typeface="Arial" panose="020B0604020202020204" pitchFamily="34" charset="0"/>
              </a:rPr>
              <a:t>Accountability Measures</a:t>
            </a:r>
          </a:p>
          <a:p>
            <a:pPr marL="342900" indent="-342900" algn="l">
              <a:buFont typeface="Arial" panose="020B0604020202020204" pitchFamily="34" charset="0"/>
              <a:buChar char="•"/>
            </a:pPr>
            <a:r>
              <a:rPr lang="en-US" sz="2800" b="0" i="0" dirty="0">
                <a:solidFill>
                  <a:srgbClr val="000000"/>
                </a:solidFill>
                <a:effectLst/>
                <a:latin typeface="Arial" panose="020B0604020202020204" pitchFamily="34" charset="0"/>
                <a:cs typeface="Arial" panose="020B0604020202020204" pitchFamily="34" charset="0"/>
              </a:rPr>
              <a:t>Ensure all steps to hold offenders accountable are enforced fairly and consistently</a:t>
            </a:r>
          </a:p>
        </p:txBody>
      </p:sp>
      <p:pic>
        <p:nvPicPr>
          <p:cNvPr id="4" name="Picture 3">
            <a:extLst>
              <a:ext uri="{FF2B5EF4-FFF2-40B4-BE49-F238E27FC236}">
                <a16:creationId xmlns:a16="http://schemas.microsoft.com/office/drawing/2014/main" id="{740286FF-8888-0E95-5C16-A16DD71BA57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1751975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5F8B-663E-489D-9FF4-E19E2EF20584}"/>
              </a:ext>
            </a:extLst>
          </p:cNvPr>
          <p:cNvSpPr>
            <a:spLocks noGrp="1"/>
          </p:cNvSpPr>
          <p:nvPr>
            <p:ph type="title"/>
          </p:nvPr>
        </p:nvSpPr>
        <p:spPr>
          <a:xfrm>
            <a:off x="836612" y="613568"/>
            <a:ext cx="9678988" cy="1325563"/>
          </a:xfrm>
        </p:spPr>
        <p:txBody>
          <a:bodyPr/>
          <a:lstStyle/>
          <a:p>
            <a:r>
              <a:rPr lang="en-US" dirty="0"/>
              <a:t>Tertiary Prevention Strategies</a:t>
            </a:r>
          </a:p>
        </p:txBody>
      </p:sp>
      <p:sp>
        <p:nvSpPr>
          <p:cNvPr id="3" name="Content Placeholder 2">
            <a:extLst>
              <a:ext uri="{FF2B5EF4-FFF2-40B4-BE49-F238E27FC236}">
                <a16:creationId xmlns:a16="http://schemas.microsoft.com/office/drawing/2014/main" id="{63B3CBF3-415A-4A5F-A4AF-98AE9B715787}"/>
              </a:ext>
            </a:extLst>
          </p:cNvPr>
          <p:cNvSpPr>
            <a:spLocks noGrp="1"/>
          </p:cNvSpPr>
          <p:nvPr>
            <p:ph idx="1"/>
          </p:nvPr>
        </p:nvSpPr>
        <p:spPr>
          <a:xfrm>
            <a:off x="838200" y="1825624"/>
            <a:ext cx="10515600" cy="4847891"/>
          </a:xfrm>
        </p:spPr>
        <p:txBody>
          <a:bodyPr vert="horz" lIns="91440" tIns="45720" rIns="91440" bIns="45720" rtlCol="0" anchor="t">
            <a:normAutofit lnSpcReduction="10000"/>
          </a:bodyPr>
          <a:lstStyle/>
          <a:p>
            <a:pPr marL="0" indent="0" algn="l">
              <a:buNone/>
            </a:pPr>
            <a:r>
              <a:rPr lang="en-US" b="0" i="0" dirty="0">
                <a:solidFill>
                  <a:srgbClr val="000000"/>
                </a:solidFill>
                <a:effectLst/>
                <a:latin typeface="Arial" panose="020B0604020202020204" pitchFamily="34" charset="0"/>
                <a:cs typeface="Arial" panose="020B0604020202020204" pitchFamily="34" charset="0"/>
              </a:rPr>
              <a:t>Policy Development and Evaluation</a:t>
            </a:r>
          </a:p>
          <a:p>
            <a:pPr marL="285750"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Evaluate how current policies address the needs of the work environment, as changes in working styles, procedures, and resources can render them obsolete or inadequate</a:t>
            </a:r>
          </a:p>
          <a:p>
            <a:pPr marL="0" indent="0" algn="l">
              <a:buNone/>
            </a:pPr>
            <a:r>
              <a:rPr lang="en-US" b="0" i="0" dirty="0">
                <a:solidFill>
                  <a:srgbClr val="000000"/>
                </a:solidFill>
                <a:effectLst/>
                <a:latin typeface="Arial" panose="020B0604020202020204" pitchFamily="34" charset="0"/>
                <a:cs typeface="Arial" panose="020B0604020202020204" pitchFamily="34" charset="0"/>
              </a:rPr>
              <a:t>Data Collection and Analysis</a:t>
            </a:r>
          </a:p>
          <a:p>
            <a:pPr marL="285750" indent="-2857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Implement and maintain a centralized process for tracking reports of </a:t>
            </a:r>
            <a:r>
              <a:rPr lang="en-US" b="0" i="0" dirty="0">
                <a:solidFill>
                  <a:srgbClr val="000000"/>
                </a:solidFill>
                <a:effectLst/>
              </a:rPr>
              <a:t>age discrimination</a:t>
            </a:r>
            <a:r>
              <a:rPr lang="en-US" b="0" i="0" dirty="0">
                <a:solidFill>
                  <a:srgbClr val="000000"/>
                </a:solidFill>
                <a:effectLst/>
                <a:latin typeface="Arial" panose="020B0604020202020204" pitchFamily="34" charset="0"/>
                <a:cs typeface="Arial" panose="020B0604020202020204" pitchFamily="34" charset="0"/>
              </a:rPr>
              <a:t> for periodic analysis</a:t>
            </a:r>
          </a:p>
          <a:p>
            <a:pPr marL="0" indent="0" algn="l">
              <a:buNone/>
            </a:pPr>
            <a:r>
              <a:rPr lang="en-US" b="0" i="0" dirty="0">
                <a:solidFill>
                  <a:srgbClr val="000000"/>
                </a:solidFill>
                <a:effectLst/>
                <a:latin typeface="Arial" panose="020B0604020202020204" pitchFamily="34" charset="0"/>
                <a:cs typeface="Arial" panose="020B0604020202020204" pitchFamily="34" charset="0"/>
              </a:rPr>
              <a:t>Promote Positive Behavior Standards</a:t>
            </a:r>
          </a:p>
          <a:p>
            <a:pPr marL="285750" indent="-285750"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Prioritize time to plan group activities where participants of all ages positively engage with a unified goal</a:t>
            </a:r>
          </a:p>
          <a:p>
            <a:pPr marL="285750" indent="-285750" algn="l">
              <a:buFont typeface="Arial" panose="020B0604020202020204" pitchFamily="34" charset="0"/>
              <a:buChar char="•"/>
            </a:pPr>
            <a:r>
              <a:rPr lang="en-US" dirty="0">
                <a:solidFill>
                  <a:srgbClr val="000000"/>
                </a:solidFill>
              </a:rPr>
              <a:t>Leverage the value of different experience levels</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E0A01E9-E5AB-4F0B-A7AB-477FF79BC6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864789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05590-03BC-47C9-9CF9-343B725930BF}"/>
              </a:ext>
            </a:extLst>
          </p:cNvPr>
          <p:cNvSpPr>
            <a:spLocks noGrp="1"/>
          </p:cNvSpPr>
          <p:nvPr>
            <p:ph type="title"/>
          </p:nvPr>
        </p:nvSpPr>
        <p:spPr>
          <a:xfrm>
            <a:off x="836612" y="613569"/>
            <a:ext cx="9678988" cy="1325563"/>
          </a:xfrm>
        </p:spPr>
        <p:txBody>
          <a:bodyPr/>
          <a:lstStyle/>
          <a:p>
            <a:r>
              <a:rPr lang="en-US" dirty="0"/>
              <a:t>Summary</a:t>
            </a:r>
          </a:p>
        </p:txBody>
      </p:sp>
      <p:sp>
        <p:nvSpPr>
          <p:cNvPr id="3" name="Content Placeholder 2">
            <a:extLst>
              <a:ext uri="{FF2B5EF4-FFF2-40B4-BE49-F238E27FC236}">
                <a16:creationId xmlns:a16="http://schemas.microsoft.com/office/drawing/2014/main" id="{CC4E0C10-4C08-4CC5-AC04-1ABA85258DBA}"/>
              </a:ext>
            </a:extLst>
          </p:cNvPr>
          <p:cNvSpPr>
            <a:spLocks noGrp="1"/>
          </p:cNvSpPr>
          <p:nvPr>
            <p:ph idx="1"/>
          </p:nvPr>
        </p:nvSpPr>
        <p:spPr>
          <a:xfrm>
            <a:off x="838200" y="1825625"/>
            <a:ext cx="10515600" cy="4713430"/>
          </a:xfrm>
        </p:spPr>
        <p:txBody>
          <a:bodyPr>
            <a:normAutofit/>
          </a:bodyPr>
          <a:lstStyle/>
          <a:p>
            <a:pPr>
              <a:lnSpc>
                <a:spcPct val="120000"/>
              </a:lnSpc>
              <a:spcBef>
                <a:spcPts val="0"/>
              </a:spcBef>
            </a:pPr>
            <a:r>
              <a:rPr lang="en-US" dirty="0">
                <a:latin typeface="Arial" panose="020B0604020202020204" pitchFamily="34" charset="0"/>
                <a:cs typeface="Arial" panose="020B0604020202020204" pitchFamily="34" charset="0"/>
              </a:rPr>
              <a:t>Defined age discrimination</a:t>
            </a:r>
          </a:p>
          <a:p>
            <a:pPr>
              <a:lnSpc>
                <a:spcPct val="120000"/>
              </a:lnSpc>
              <a:spcBef>
                <a:spcPts val="0"/>
              </a:spcBef>
            </a:pPr>
            <a:endParaRPr lang="en-US" dirty="0"/>
          </a:p>
          <a:p>
            <a:pPr>
              <a:lnSpc>
                <a:spcPct val="120000"/>
              </a:lnSpc>
              <a:spcBef>
                <a:spcPts val="0"/>
              </a:spcBef>
            </a:pPr>
            <a:r>
              <a:rPr lang="en-US" dirty="0"/>
              <a:t>Recognized instances when age and other types of discrimination may coincide</a:t>
            </a:r>
          </a:p>
          <a:p>
            <a:pPr>
              <a:lnSpc>
                <a:spcPct val="120000"/>
              </a:lnSpc>
              <a:spcBef>
                <a:spcPts val="0"/>
              </a:spcBef>
            </a:pPr>
            <a:endParaRPr lang="en-US" dirty="0"/>
          </a:p>
          <a:p>
            <a:pPr>
              <a:lnSpc>
                <a:spcPct val="120000"/>
              </a:lnSpc>
              <a:spcBef>
                <a:spcPts val="0"/>
              </a:spcBef>
            </a:pPr>
            <a:r>
              <a:rPr lang="en-US" dirty="0"/>
              <a:t>Discussed how societal influences affect age discrimination</a:t>
            </a:r>
          </a:p>
          <a:p>
            <a:pPr>
              <a:lnSpc>
                <a:spcPct val="120000"/>
              </a:lnSpc>
              <a:spcBef>
                <a:spcPts val="0"/>
              </a:spcBef>
            </a:pPr>
            <a:endParaRPr lang="en-US" dirty="0">
              <a:latin typeface="Arial" panose="020B0604020202020204" pitchFamily="34" charset="0"/>
              <a:cs typeface="Arial" panose="020B0604020202020204" pitchFamily="34" charset="0"/>
            </a:endParaRPr>
          </a:p>
          <a:p>
            <a:pPr>
              <a:lnSpc>
                <a:spcPct val="120000"/>
              </a:lnSpc>
              <a:spcBef>
                <a:spcPts val="0"/>
              </a:spcBef>
            </a:pPr>
            <a:r>
              <a:rPr lang="en-US" dirty="0">
                <a:latin typeface="Arial" panose="020B0604020202020204" pitchFamily="34" charset="0"/>
                <a:cs typeface="Arial" panose="020B0604020202020204" pitchFamily="34" charset="0"/>
              </a:rPr>
              <a:t>Reviewed preventative strategies and reporting procedures</a:t>
            </a:r>
          </a:p>
        </p:txBody>
      </p:sp>
      <p:pic>
        <p:nvPicPr>
          <p:cNvPr id="4" name="Picture 3">
            <a:extLst>
              <a:ext uri="{FF2B5EF4-FFF2-40B4-BE49-F238E27FC236}">
                <a16:creationId xmlns:a16="http://schemas.microsoft.com/office/drawing/2014/main" id="{8E21F131-2BAE-4C0E-B763-84133EE36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1553650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9EB2-B2A2-45D9-A6B6-496BC58FD636}"/>
              </a:ext>
            </a:extLst>
          </p:cNvPr>
          <p:cNvSpPr>
            <a:spLocks noGrp="1"/>
          </p:cNvSpPr>
          <p:nvPr>
            <p:ph type="title"/>
          </p:nvPr>
        </p:nvSpPr>
        <p:spPr>
          <a:xfrm>
            <a:off x="801310" y="609097"/>
            <a:ext cx="10515600" cy="1325563"/>
          </a:xfrm>
        </p:spPr>
        <p:txBody>
          <a:bodyPr/>
          <a:lstStyle/>
          <a:p>
            <a:r>
              <a:rPr lang="en-US" dirty="0"/>
              <a:t>Objectives</a:t>
            </a:r>
          </a:p>
        </p:txBody>
      </p:sp>
      <p:sp>
        <p:nvSpPr>
          <p:cNvPr id="3" name="Text Placeholder 2">
            <a:extLst>
              <a:ext uri="{FF2B5EF4-FFF2-40B4-BE49-F238E27FC236}">
                <a16:creationId xmlns:a16="http://schemas.microsoft.com/office/drawing/2014/main" id="{1FC357C9-27AB-487D-BE69-3B478EAD0202}"/>
              </a:ext>
            </a:extLst>
          </p:cNvPr>
          <p:cNvSpPr>
            <a:spLocks noGrp="1"/>
          </p:cNvSpPr>
          <p:nvPr>
            <p:ph type="body" idx="1"/>
          </p:nvPr>
        </p:nvSpPr>
        <p:spPr>
          <a:xfrm>
            <a:off x="836612" y="2605088"/>
            <a:ext cx="2446421" cy="823912"/>
          </a:xfrm>
        </p:spPr>
        <p:txBody>
          <a:bodyPr>
            <a:normAutofit/>
          </a:bodyPr>
          <a:lstStyle/>
          <a:p>
            <a:r>
              <a:rPr lang="en-US" sz="2800" dirty="0"/>
              <a:t>Define</a:t>
            </a:r>
          </a:p>
        </p:txBody>
      </p:sp>
      <p:sp>
        <p:nvSpPr>
          <p:cNvPr id="4" name="Content Placeholder 3">
            <a:extLst>
              <a:ext uri="{FF2B5EF4-FFF2-40B4-BE49-F238E27FC236}">
                <a16:creationId xmlns:a16="http://schemas.microsoft.com/office/drawing/2014/main" id="{7FD68067-D79E-496B-A61E-83FC4A038F94}"/>
              </a:ext>
            </a:extLst>
          </p:cNvPr>
          <p:cNvSpPr>
            <a:spLocks noGrp="1"/>
          </p:cNvSpPr>
          <p:nvPr>
            <p:ph sz="half" idx="2"/>
          </p:nvPr>
        </p:nvSpPr>
        <p:spPr>
          <a:xfrm>
            <a:off x="836612" y="3429000"/>
            <a:ext cx="2446421" cy="2415172"/>
          </a:xfrm>
          <a:solidFill>
            <a:schemeClr val="bg2"/>
          </a:solidFill>
        </p:spPr>
        <p:txBody>
          <a:bodyPr>
            <a:normAutofit/>
          </a:bodyPr>
          <a:lstStyle/>
          <a:p>
            <a:pPr marL="0" indent="0">
              <a:buNone/>
            </a:pPr>
            <a:r>
              <a:rPr lang="en-US" dirty="0"/>
              <a:t>Define age discrimination</a:t>
            </a:r>
          </a:p>
        </p:txBody>
      </p:sp>
      <p:sp>
        <p:nvSpPr>
          <p:cNvPr id="5" name="Text Placeholder 4">
            <a:extLst>
              <a:ext uri="{FF2B5EF4-FFF2-40B4-BE49-F238E27FC236}">
                <a16:creationId xmlns:a16="http://schemas.microsoft.com/office/drawing/2014/main" id="{7099DAF4-4937-4552-B92F-B741C1F15265}"/>
              </a:ext>
            </a:extLst>
          </p:cNvPr>
          <p:cNvSpPr>
            <a:spLocks noGrp="1"/>
          </p:cNvSpPr>
          <p:nvPr>
            <p:ph type="body" sz="quarter" idx="3"/>
          </p:nvPr>
        </p:nvSpPr>
        <p:spPr>
          <a:xfrm>
            <a:off x="3612689" y="2605088"/>
            <a:ext cx="2446421" cy="823912"/>
          </a:xfrm>
        </p:spPr>
        <p:txBody>
          <a:bodyPr>
            <a:normAutofit/>
          </a:bodyPr>
          <a:lstStyle/>
          <a:p>
            <a:r>
              <a:rPr lang="en-US" sz="2800" dirty="0"/>
              <a:t>Recognize</a:t>
            </a:r>
          </a:p>
        </p:txBody>
      </p:sp>
      <p:sp>
        <p:nvSpPr>
          <p:cNvPr id="6" name="Content Placeholder 5">
            <a:extLst>
              <a:ext uri="{FF2B5EF4-FFF2-40B4-BE49-F238E27FC236}">
                <a16:creationId xmlns:a16="http://schemas.microsoft.com/office/drawing/2014/main" id="{E3DED859-E2F0-40E5-858F-60FE4C299F71}"/>
              </a:ext>
            </a:extLst>
          </p:cNvPr>
          <p:cNvSpPr>
            <a:spLocks noGrp="1"/>
          </p:cNvSpPr>
          <p:nvPr>
            <p:ph sz="quarter" idx="4"/>
          </p:nvPr>
        </p:nvSpPr>
        <p:spPr>
          <a:xfrm>
            <a:off x="3612689" y="3429000"/>
            <a:ext cx="2446421" cy="2415172"/>
          </a:xfrm>
          <a:solidFill>
            <a:schemeClr val="bg2"/>
          </a:solidFill>
        </p:spPr>
        <p:txBody>
          <a:bodyPr>
            <a:normAutofit/>
          </a:bodyPr>
          <a:lstStyle/>
          <a:p>
            <a:pPr marL="0" indent="0">
              <a:buNone/>
            </a:pPr>
            <a:r>
              <a:rPr lang="en-US" dirty="0"/>
              <a:t>Recognize instances when age and other types of discrimination coincide</a:t>
            </a:r>
          </a:p>
        </p:txBody>
      </p:sp>
      <p:sp>
        <p:nvSpPr>
          <p:cNvPr id="7" name="Text Placeholder 4">
            <a:extLst>
              <a:ext uri="{FF2B5EF4-FFF2-40B4-BE49-F238E27FC236}">
                <a16:creationId xmlns:a16="http://schemas.microsoft.com/office/drawing/2014/main" id="{A80ED292-8BBA-4706-AE27-6DC1DF1780BD}"/>
              </a:ext>
            </a:extLst>
          </p:cNvPr>
          <p:cNvSpPr txBox="1">
            <a:spLocks/>
          </p:cNvSpPr>
          <p:nvPr/>
        </p:nvSpPr>
        <p:spPr>
          <a:xfrm>
            <a:off x="6359502" y="2605088"/>
            <a:ext cx="2446421"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Understand</a:t>
            </a:r>
          </a:p>
        </p:txBody>
      </p:sp>
      <p:sp>
        <p:nvSpPr>
          <p:cNvPr id="8" name="Content Placeholder 5">
            <a:extLst>
              <a:ext uri="{FF2B5EF4-FFF2-40B4-BE49-F238E27FC236}">
                <a16:creationId xmlns:a16="http://schemas.microsoft.com/office/drawing/2014/main" id="{C7123BE6-F1FD-4F7E-8685-C6D6C79F8C76}"/>
              </a:ext>
            </a:extLst>
          </p:cNvPr>
          <p:cNvSpPr txBox="1">
            <a:spLocks/>
          </p:cNvSpPr>
          <p:nvPr/>
        </p:nvSpPr>
        <p:spPr>
          <a:xfrm>
            <a:off x="6359502" y="3429000"/>
            <a:ext cx="2446421" cy="241517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Understand how societal influences affect age discrimination</a:t>
            </a:r>
          </a:p>
        </p:txBody>
      </p:sp>
      <p:sp>
        <p:nvSpPr>
          <p:cNvPr id="9" name="Text Placeholder 4">
            <a:extLst>
              <a:ext uri="{FF2B5EF4-FFF2-40B4-BE49-F238E27FC236}">
                <a16:creationId xmlns:a16="http://schemas.microsoft.com/office/drawing/2014/main" id="{1BF5D5BB-0EE3-4B63-A187-33B1F93755E7}"/>
              </a:ext>
            </a:extLst>
          </p:cNvPr>
          <p:cNvSpPr txBox="1">
            <a:spLocks/>
          </p:cNvSpPr>
          <p:nvPr/>
        </p:nvSpPr>
        <p:spPr>
          <a:xfrm>
            <a:off x="9106315" y="2605088"/>
            <a:ext cx="2402306" cy="823912"/>
          </a:xfrm>
          <a:prstGeom prst="rect">
            <a:avLst/>
          </a:prstGeom>
          <a:solidFill>
            <a:srgbClr val="0E2841"/>
          </a:solidFill>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sz="2800" dirty="0"/>
              <a:t>Review</a:t>
            </a:r>
          </a:p>
        </p:txBody>
      </p:sp>
      <p:sp>
        <p:nvSpPr>
          <p:cNvPr id="10" name="Content Placeholder 5">
            <a:extLst>
              <a:ext uri="{FF2B5EF4-FFF2-40B4-BE49-F238E27FC236}">
                <a16:creationId xmlns:a16="http://schemas.microsoft.com/office/drawing/2014/main" id="{AC4C961F-D17E-488B-8AEB-CD9636771C7D}"/>
              </a:ext>
            </a:extLst>
          </p:cNvPr>
          <p:cNvSpPr txBox="1">
            <a:spLocks/>
          </p:cNvSpPr>
          <p:nvPr/>
        </p:nvSpPr>
        <p:spPr>
          <a:xfrm>
            <a:off x="9106315" y="3429000"/>
            <a:ext cx="2402306" cy="2415172"/>
          </a:xfrm>
          <a:prstGeom prst="rect">
            <a:avLst/>
          </a:prstGeom>
          <a:solidFill>
            <a:schemeClr val="bg2"/>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Review preventative strategies</a:t>
            </a:r>
          </a:p>
        </p:txBody>
      </p:sp>
      <p:pic>
        <p:nvPicPr>
          <p:cNvPr id="12" name="Picture 11">
            <a:extLst>
              <a:ext uri="{FF2B5EF4-FFF2-40B4-BE49-F238E27FC236}">
                <a16:creationId xmlns:a16="http://schemas.microsoft.com/office/drawing/2014/main" id="{7ECF087D-17C3-0653-627E-3C9E0E076DE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1752224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E685-FB71-4778-800B-EB791CFEDCAE}"/>
              </a:ext>
            </a:extLst>
          </p:cNvPr>
          <p:cNvSpPr>
            <a:spLocks noGrp="1"/>
          </p:cNvSpPr>
          <p:nvPr>
            <p:ph type="title"/>
          </p:nvPr>
        </p:nvSpPr>
        <p:spPr>
          <a:xfrm>
            <a:off x="836612" y="613569"/>
            <a:ext cx="10515600" cy="1325563"/>
          </a:xfrm>
        </p:spPr>
        <p:txBody>
          <a:bodyPr/>
          <a:lstStyle/>
          <a:p>
            <a:r>
              <a:rPr lang="en-US" dirty="0"/>
              <a:t>What is Age Discrimination?</a:t>
            </a:r>
          </a:p>
        </p:txBody>
      </p:sp>
      <p:sp>
        <p:nvSpPr>
          <p:cNvPr id="3" name="Content Placeholder 2">
            <a:extLst>
              <a:ext uri="{FF2B5EF4-FFF2-40B4-BE49-F238E27FC236}">
                <a16:creationId xmlns:a16="http://schemas.microsoft.com/office/drawing/2014/main" id="{D26D4F16-C860-4C40-94A4-9665327E9B48}"/>
              </a:ext>
            </a:extLst>
          </p:cNvPr>
          <p:cNvSpPr>
            <a:spLocks noGrp="1"/>
          </p:cNvSpPr>
          <p:nvPr>
            <p:ph idx="1"/>
          </p:nvPr>
        </p:nvSpPr>
        <p:spPr/>
        <p:txBody>
          <a:bodyPr anchor="ctr"/>
          <a:lstStyle/>
          <a:p>
            <a:pPr marL="0" indent="0">
              <a:buNone/>
            </a:pPr>
            <a:r>
              <a:rPr lang="en-US" dirty="0">
                <a:solidFill>
                  <a:srgbClr val="1B1B1B"/>
                </a:solidFill>
                <a:latin typeface="+mn-lt"/>
              </a:rPr>
              <a:t>Age discrimination involves treating an applicant or employee less favorably because of his or her age. This legal protection applies to people aged 40 or older.</a:t>
            </a:r>
          </a:p>
          <a:p>
            <a:pPr marL="0" indent="0">
              <a:buNone/>
            </a:pPr>
            <a:endParaRPr lang="en-US" dirty="0">
              <a:latin typeface="+mn-lt"/>
            </a:endParaRPr>
          </a:p>
          <a:p>
            <a:pPr marL="0" indent="0">
              <a:buNone/>
            </a:pPr>
            <a:r>
              <a:rPr lang="en-US" dirty="0">
                <a:solidFill>
                  <a:srgbClr val="1B1B1B"/>
                </a:solidFill>
                <a:latin typeface="+mn-lt"/>
              </a:rPr>
              <a:t>It is t</a:t>
            </a:r>
            <a:r>
              <a:rPr lang="en-US" b="0" i="0" dirty="0">
                <a:solidFill>
                  <a:srgbClr val="1B1B1B"/>
                </a:solidFill>
                <a:effectLst/>
                <a:latin typeface="+mn-lt"/>
              </a:rPr>
              <a:t>reating </a:t>
            </a:r>
            <a:r>
              <a:rPr lang="en-US" dirty="0">
                <a:solidFill>
                  <a:srgbClr val="1B1B1B"/>
                </a:solidFill>
                <a:latin typeface="+mn-lt"/>
              </a:rPr>
              <a:t>a</a:t>
            </a:r>
            <a:r>
              <a:rPr lang="en-US" b="0" i="0" dirty="0">
                <a:solidFill>
                  <a:srgbClr val="1B1B1B"/>
                </a:solidFill>
                <a:effectLst/>
                <a:latin typeface="+mn-lt"/>
              </a:rPr>
              <a:t> person differently or less favorably</a:t>
            </a:r>
            <a:r>
              <a:rPr lang="en-US" dirty="0">
                <a:solidFill>
                  <a:srgbClr val="1B1B1B"/>
                </a:solidFill>
                <a:latin typeface="+mn-lt"/>
              </a:rPr>
              <a:t> because of their age</a:t>
            </a:r>
            <a:r>
              <a:rPr lang="en-US" b="0" i="0" dirty="0">
                <a:solidFill>
                  <a:srgbClr val="1B1B1B"/>
                </a:solidFill>
                <a:effectLst/>
                <a:latin typeface="+mn-lt"/>
              </a:rPr>
              <a:t>. Discrimination can occur at school, work, or public places. You can be discriminated against by school friends, teachers, coaches, co-workers, managers, or business owners.</a:t>
            </a:r>
          </a:p>
          <a:p>
            <a:pPr marL="0" indent="0">
              <a:buNone/>
            </a:pPr>
            <a:endParaRPr lang="en-US" dirty="0">
              <a:solidFill>
                <a:srgbClr val="1B1B1B"/>
              </a:solidFill>
              <a:latin typeface="+mn-lt"/>
            </a:endParaRPr>
          </a:p>
          <a:p>
            <a:pPr marL="0" indent="0">
              <a:buNone/>
            </a:pPr>
            <a:endParaRPr lang="en-US" dirty="0"/>
          </a:p>
        </p:txBody>
      </p:sp>
      <p:sp>
        <p:nvSpPr>
          <p:cNvPr id="4" name="TextBox 3">
            <a:extLst>
              <a:ext uri="{FF2B5EF4-FFF2-40B4-BE49-F238E27FC236}">
                <a16:creationId xmlns:a16="http://schemas.microsoft.com/office/drawing/2014/main" id="{5D9914ED-24CA-410B-9DDD-90371A16AD7E}"/>
              </a:ext>
            </a:extLst>
          </p:cNvPr>
          <p:cNvSpPr txBox="1"/>
          <p:nvPr/>
        </p:nvSpPr>
        <p:spPr>
          <a:xfrm>
            <a:off x="3049003" y="5988748"/>
            <a:ext cx="6093994" cy="369332"/>
          </a:xfrm>
          <a:prstGeom prst="rect">
            <a:avLst/>
          </a:prstGeom>
          <a:noFill/>
        </p:spPr>
        <p:txBody>
          <a:bodyPr wrap="square" lIns="91440" tIns="45720" rIns="91440" bIns="45720" anchor="t">
            <a:spAutoFit/>
          </a:bodyPr>
          <a:lstStyle/>
          <a:p>
            <a:pPr algn="ctr"/>
            <a:r>
              <a:rPr lang="en-US" dirty="0"/>
              <a:t>(U.S. Equal Employment Opportunity Commission)</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4241D95-D0CB-72ED-F5F9-E31B1091D85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164190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7EEE8-1C99-4D08-BBCD-71C989D7417C}"/>
              </a:ext>
            </a:extLst>
          </p:cNvPr>
          <p:cNvSpPr>
            <a:spLocks noGrp="1"/>
          </p:cNvSpPr>
          <p:nvPr>
            <p:ph type="title"/>
          </p:nvPr>
        </p:nvSpPr>
        <p:spPr>
          <a:xfrm>
            <a:off x="836612" y="613569"/>
            <a:ext cx="10515600" cy="1325563"/>
          </a:xfrm>
        </p:spPr>
        <p:txBody>
          <a:bodyPr/>
          <a:lstStyle/>
          <a:p>
            <a:r>
              <a:rPr lang="en-US" dirty="0"/>
              <a:t>Age Discrimination</a:t>
            </a:r>
          </a:p>
        </p:txBody>
      </p:sp>
      <p:sp>
        <p:nvSpPr>
          <p:cNvPr id="3" name="Content Placeholder 2">
            <a:extLst>
              <a:ext uri="{FF2B5EF4-FFF2-40B4-BE49-F238E27FC236}">
                <a16:creationId xmlns:a16="http://schemas.microsoft.com/office/drawing/2014/main" id="{8C5AB1AC-C5D1-43C3-BD80-C1C486B68053}"/>
              </a:ext>
            </a:extLst>
          </p:cNvPr>
          <p:cNvSpPr>
            <a:spLocks noGrp="1"/>
          </p:cNvSpPr>
          <p:nvPr>
            <p:ph idx="1"/>
          </p:nvPr>
        </p:nvSpPr>
        <p:spPr>
          <a:xfrm>
            <a:off x="838200" y="1825625"/>
            <a:ext cx="10679130" cy="4351338"/>
          </a:xfrm>
        </p:spPr>
        <p:txBody>
          <a:bodyPr/>
          <a:lstStyle/>
          <a:p>
            <a:r>
              <a:rPr lang="en-US" dirty="0"/>
              <a:t>Can be any v</a:t>
            </a:r>
            <a:r>
              <a:rPr lang="en-US" sz="2800" b="0" i="0" u="none" strike="noStrike" baseline="0" dirty="0"/>
              <a:t>erbal or physical conduct that isolates, denigrates, or shows hostility or aversion toward an individual based on that person’s age</a:t>
            </a:r>
            <a:endParaRPr lang="en-US" sz="2800" b="0" i="0" u="none" strike="noStrike" baseline="30000" dirty="0"/>
          </a:p>
          <a:p>
            <a:r>
              <a:rPr lang="en-US" dirty="0"/>
              <a:t>Prohibitions against it are enforced by the Age Discrimination in Employment Act (ADEA) of 1967</a:t>
            </a:r>
          </a:p>
          <a:p>
            <a:r>
              <a:rPr lang="en-US" dirty="0"/>
              <a:t>There is no federal protection for people under age 40, though some states do provide it</a:t>
            </a:r>
          </a:p>
          <a:p>
            <a:r>
              <a:rPr lang="en-US" dirty="0"/>
              <a:t>Members of minority groups often experience age discrimination more often than their non-minority counterparts</a:t>
            </a:r>
            <a:r>
              <a:rPr lang="en-US" baseline="30000" dirty="0"/>
              <a:t>1</a:t>
            </a:r>
            <a:endParaRPr lang="en-US" dirty="0"/>
          </a:p>
        </p:txBody>
      </p:sp>
      <p:sp>
        <p:nvSpPr>
          <p:cNvPr id="5" name="TextBox 4">
            <a:extLst>
              <a:ext uri="{FF2B5EF4-FFF2-40B4-BE49-F238E27FC236}">
                <a16:creationId xmlns:a16="http://schemas.microsoft.com/office/drawing/2014/main" id="{A90F0937-3739-1CF2-E4AC-2DBD2BF242A7}"/>
              </a:ext>
            </a:extLst>
          </p:cNvPr>
          <p:cNvSpPr txBox="1"/>
          <p:nvPr/>
        </p:nvSpPr>
        <p:spPr>
          <a:xfrm>
            <a:off x="3049003" y="6175906"/>
            <a:ext cx="6093994" cy="369332"/>
          </a:xfrm>
          <a:prstGeom prst="rect">
            <a:avLst/>
          </a:prstGeom>
          <a:noFill/>
        </p:spPr>
        <p:txBody>
          <a:bodyPr wrap="square" lIns="91440" tIns="45720" rIns="91440" bIns="45720" anchor="t">
            <a:spAutoFit/>
          </a:bodyPr>
          <a:lstStyle/>
          <a:p>
            <a:pPr algn="ctr"/>
            <a:r>
              <a:rPr lang="en-US" dirty="0"/>
              <a:t>(U.S. Equal Employment Opportunity Commission)</a:t>
            </a: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142CE87B-9161-2DF3-504E-240D454C53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4044417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BE21-7B91-4AAB-9189-73EE5FD1BC91}"/>
              </a:ext>
            </a:extLst>
          </p:cNvPr>
          <p:cNvSpPr>
            <a:spLocks noGrp="1"/>
          </p:cNvSpPr>
          <p:nvPr>
            <p:ph type="title"/>
          </p:nvPr>
        </p:nvSpPr>
        <p:spPr>
          <a:xfrm>
            <a:off x="838200" y="361185"/>
            <a:ext cx="9882352" cy="1325563"/>
          </a:xfrm>
        </p:spPr>
        <p:txBody>
          <a:bodyPr/>
          <a:lstStyle/>
          <a:p>
            <a:r>
              <a:rPr lang="en-US" dirty="0"/>
              <a:t>Overlap between Age and Other Types of Discrimination</a:t>
            </a:r>
          </a:p>
        </p:txBody>
      </p:sp>
      <p:sp>
        <p:nvSpPr>
          <p:cNvPr id="4" name="Content Placeholder 3">
            <a:extLst>
              <a:ext uri="{FF2B5EF4-FFF2-40B4-BE49-F238E27FC236}">
                <a16:creationId xmlns:a16="http://schemas.microsoft.com/office/drawing/2014/main" id="{E303CDD3-0962-4024-AD18-E12EBAAC8541}"/>
              </a:ext>
            </a:extLst>
          </p:cNvPr>
          <p:cNvSpPr>
            <a:spLocks noGrp="1"/>
          </p:cNvSpPr>
          <p:nvPr>
            <p:ph idx="1"/>
          </p:nvPr>
        </p:nvSpPr>
        <p:spPr>
          <a:xfrm>
            <a:off x="838200" y="1825625"/>
            <a:ext cx="10515600" cy="4919732"/>
          </a:xfrm>
        </p:spPr>
        <p:txBody>
          <a:bodyPr>
            <a:normAutofit/>
          </a:bodyPr>
          <a:lstStyle/>
          <a:p>
            <a:r>
              <a:rPr lang="en-US" dirty="0">
                <a:cs typeface="Calibri"/>
              </a:rPr>
              <a:t>Age discrimination can be connected to other identity components such as:</a:t>
            </a:r>
          </a:p>
          <a:p>
            <a:pPr lvl="1"/>
            <a:r>
              <a:rPr lang="en-US" sz="2800" dirty="0">
                <a:latin typeface="Arial"/>
                <a:cs typeface="Calibri"/>
              </a:rPr>
              <a:t>Sex</a:t>
            </a:r>
          </a:p>
          <a:p>
            <a:pPr lvl="1"/>
            <a:r>
              <a:rPr lang="en-US" sz="2800" dirty="0">
                <a:latin typeface="Arial"/>
                <a:cs typeface="Arial"/>
              </a:rPr>
              <a:t>Race</a:t>
            </a:r>
          </a:p>
          <a:p>
            <a:r>
              <a:rPr lang="en-US" dirty="0">
                <a:latin typeface="Arial"/>
                <a:cs typeface="Arial"/>
              </a:rPr>
              <a:t>Previously, significant evidence was required to prove age discrimination as the sole factor in a personnel decision</a:t>
            </a:r>
          </a:p>
          <a:p>
            <a:r>
              <a:rPr lang="en-US" dirty="0"/>
              <a:t>As of 2020, requirements were changed, dictating that individuals must prove their age was considered a factor in the personnel decision but no longer the sole factor</a:t>
            </a:r>
            <a:endParaRPr lang="en-US" dirty="0">
              <a:latin typeface="Arial"/>
              <a:cs typeface="Arial"/>
            </a:endParaRPr>
          </a:p>
        </p:txBody>
      </p:sp>
      <p:pic>
        <p:nvPicPr>
          <p:cNvPr id="3" name="Picture 2">
            <a:extLst>
              <a:ext uri="{FF2B5EF4-FFF2-40B4-BE49-F238E27FC236}">
                <a16:creationId xmlns:a16="http://schemas.microsoft.com/office/drawing/2014/main" id="{8C911257-B3C8-8080-60C2-6E7283F7FDD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257807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8D6D5-49F3-4890-A530-B2D47E5CDD61}"/>
              </a:ext>
            </a:extLst>
          </p:cNvPr>
          <p:cNvSpPr>
            <a:spLocks noGrp="1"/>
          </p:cNvSpPr>
          <p:nvPr>
            <p:ph type="title"/>
          </p:nvPr>
        </p:nvSpPr>
        <p:spPr/>
        <p:txBody>
          <a:bodyPr/>
          <a:lstStyle/>
          <a:p>
            <a:r>
              <a:rPr lang="en-US" dirty="0"/>
              <a:t>Societal Influences Leading to Age Discrimination: Socialization</a:t>
            </a:r>
          </a:p>
        </p:txBody>
      </p:sp>
      <p:sp>
        <p:nvSpPr>
          <p:cNvPr id="3" name="Content Placeholder 2">
            <a:extLst>
              <a:ext uri="{FF2B5EF4-FFF2-40B4-BE49-F238E27FC236}">
                <a16:creationId xmlns:a16="http://schemas.microsoft.com/office/drawing/2014/main" id="{88E43BB1-6E10-460C-9344-B59A26A391D4}"/>
              </a:ext>
            </a:extLst>
          </p:cNvPr>
          <p:cNvSpPr>
            <a:spLocks noGrp="1"/>
          </p:cNvSpPr>
          <p:nvPr>
            <p:ph idx="1"/>
          </p:nvPr>
        </p:nvSpPr>
        <p:spPr/>
        <p:txBody>
          <a:bodyPr vert="horz" lIns="91440" tIns="45720" rIns="91440" bIns="45720" rtlCol="0" anchor="t">
            <a:normAutofit/>
          </a:bodyPr>
          <a:lstStyle/>
          <a:p>
            <a:r>
              <a:rPr lang="en-US" dirty="0"/>
              <a:t>Socialization shapes how we process information and the value we place on older members</a:t>
            </a:r>
          </a:p>
          <a:p>
            <a:r>
              <a:rPr lang="en-US" dirty="0"/>
              <a:t>Our environment influences the perceptions we have through family structure, society, culture, and community</a:t>
            </a:r>
          </a:p>
          <a:p>
            <a:r>
              <a:rPr lang="en-US" dirty="0"/>
              <a:t>Family and education are the biggest socializers</a:t>
            </a:r>
          </a:p>
          <a:p>
            <a:r>
              <a:rPr lang="en-US" dirty="0"/>
              <a:t>Rigorous work environments where employees are with the same group of people for extended periods of time can also be a socializer</a:t>
            </a:r>
            <a:endParaRPr lang="en-US" dirty="0">
              <a:latin typeface="Arial"/>
              <a:cs typeface="Arial"/>
            </a:endParaRPr>
          </a:p>
        </p:txBody>
      </p:sp>
      <p:pic>
        <p:nvPicPr>
          <p:cNvPr id="7" name="Picture 6">
            <a:extLst>
              <a:ext uri="{FF2B5EF4-FFF2-40B4-BE49-F238E27FC236}">
                <a16:creationId xmlns:a16="http://schemas.microsoft.com/office/drawing/2014/main" id="{9936B446-1169-CF2E-8622-F877DAA70D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2868771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A8616-82DB-4146-96CA-E4EE17CC0FF2}"/>
              </a:ext>
            </a:extLst>
          </p:cNvPr>
          <p:cNvSpPr>
            <a:spLocks noGrp="1"/>
          </p:cNvSpPr>
          <p:nvPr>
            <p:ph type="title"/>
          </p:nvPr>
        </p:nvSpPr>
        <p:spPr/>
        <p:txBody>
          <a:bodyPr/>
          <a:lstStyle/>
          <a:p>
            <a:r>
              <a:rPr lang="en-US" dirty="0"/>
              <a:t>Socialization Impacts</a:t>
            </a:r>
          </a:p>
        </p:txBody>
      </p:sp>
      <p:sp>
        <p:nvSpPr>
          <p:cNvPr id="3" name="Text Placeholder 2">
            <a:extLst>
              <a:ext uri="{FF2B5EF4-FFF2-40B4-BE49-F238E27FC236}">
                <a16:creationId xmlns:a16="http://schemas.microsoft.com/office/drawing/2014/main" id="{4275635D-A3B2-4D97-84BC-38CD1648B6F1}"/>
              </a:ext>
            </a:extLst>
          </p:cNvPr>
          <p:cNvSpPr>
            <a:spLocks noGrp="1"/>
          </p:cNvSpPr>
          <p:nvPr>
            <p:ph type="body" idx="1"/>
          </p:nvPr>
        </p:nvSpPr>
        <p:spPr/>
        <p:txBody>
          <a:bodyPr/>
          <a:lstStyle/>
          <a:p>
            <a:r>
              <a:rPr lang="en-US" dirty="0"/>
              <a:t>Individuals</a:t>
            </a:r>
          </a:p>
        </p:txBody>
      </p:sp>
      <p:sp>
        <p:nvSpPr>
          <p:cNvPr id="4" name="Content Placeholder 3">
            <a:extLst>
              <a:ext uri="{FF2B5EF4-FFF2-40B4-BE49-F238E27FC236}">
                <a16:creationId xmlns:a16="http://schemas.microsoft.com/office/drawing/2014/main" id="{11442F7D-61F9-4337-A126-F2107EE98853}"/>
              </a:ext>
            </a:extLst>
          </p:cNvPr>
          <p:cNvSpPr>
            <a:spLocks noGrp="1"/>
          </p:cNvSpPr>
          <p:nvPr>
            <p:ph sz="half" idx="2"/>
          </p:nvPr>
        </p:nvSpPr>
        <p:spPr>
          <a:xfrm>
            <a:off x="836612" y="2644776"/>
            <a:ext cx="5157787" cy="3684588"/>
          </a:xfrm>
        </p:spPr>
        <p:txBody>
          <a:bodyPr>
            <a:normAutofit fontScale="92500" lnSpcReduction="20000"/>
          </a:bodyPr>
          <a:lstStyle/>
          <a:p>
            <a:r>
              <a:rPr lang="en-US" sz="3000" dirty="0"/>
              <a:t>Create standards for how they believe the world should work</a:t>
            </a:r>
          </a:p>
          <a:p>
            <a:r>
              <a:rPr lang="en-US" sz="3000" dirty="0"/>
              <a:t>Behave in ways that represent their environmental upbringing</a:t>
            </a:r>
          </a:p>
          <a:p>
            <a:r>
              <a:rPr lang="en-US" sz="3000" dirty="0"/>
              <a:t>May cause issues due to differences in belief structures, leading to discrimination</a:t>
            </a:r>
          </a:p>
          <a:p>
            <a:endParaRPr lang="en-US" dirty="0"/>
          </a:p>
        </p:txBody>
      </p:sp>
      <p:sp>
        <p:nvSpPr>
          <p:cNvPr id="5" name="Text Placeholder 4">
            <a:extLst>
              <a:ext uri="{FF2B5EF4-FFF2-40B4-BE49-F238E27FC236}">
                <a16:creationId xmlns:a16="http://schemas.microsoft.com/office/drawing/2014/main" id="{B733ABA5-5FC0-4AB6-A36E-8AFD09D778C7}"/>
              </a:ext>
            </a:extLst>
          </p:cNvPr>
          <p:cNvSpPr>
            <a:spLocks noGrp="1"/>
          </p:cNvSpPr>
          <p:nvPr>
            <p:ph type="body" sz="quarter" idx="3"/>
          </p:nvPr>
        </p:nvSpPr>
        <p:spPr/>
        <p:txBody>
          <a:bodyPr/>
          <a:lstStyle/>
          <a:p>
            <a:r>
              <a:rPr lang="en-US" dirty="0"/>
              <a:t>Teams</a:t>
            </a:r>
          </a:p>
        </p:txBody>
      </p:sp>
      <p:sp>
        <p:nvSpPr>
          <p:cNvPr id="6" name="Content Placeholder 5">
            <a:extLst>
              <a:ext uri="{FF2B5EF4-FFF2-40B4-BE49-F238E27FC236}">
                <a16:creationId xmlns:a16="http://schemas.microsoft.com/office/drawing/2014/main" id="{E6EFD606-5C13-4C04-94E2-50A2119352AB}"/>
              </a:ext>
            </a:extLst>
          </p:cNvPr>
          <p:cNvSpPr>
            <a:spLocks noGrp="1"/>
          </p:cNvSpPr>
          <p:nvPr>
            <p:ph sz="quarter" idx="4"/>
          </p:nvPr>
        </p:nvSpPr>
        <p:spPr>
          <a:xfrm>
            <a:off x="6197603" y="2644776"/>
            <a:ext cx="5183188" cy="3684588"/>
          </a:xfrm>
        </p:spPr>
        <p:txBody>
          <a:bodyPr>
            <a:normAutofit fontScale="92500" lnSpcReduction="20000"/>
          </a:bodyPr>
          <a:lstStyle/>
          <a:p>
            <a:r>
              <a:rPr lang="en-US" sz="3000" dirty="0">
                <a:latin typeface="Arial"/>
                <a:cs typeface="Arial"/>
              </a:rPr>
              <a:t>Groupthink: People within a team may start thinking and acting similarly</a:t>
            </a:r>
          </a:p>
          <a:p>
            <a:r>
              <a:rPr lang="en-US" sz="3000" dirty="0">
                <a:latin typeface="Arial"/>
                <a:cs typeface="Arial"/>
              </a:rPr>
              <a:t>Teams will start to create a consensus without critical thinking</a:t>
            </a:r>
          </a:p>
          <a:p>
            <a:r>
              <a:rPr lang="en-US" sz="3000" dirty="0">
                <a:latin typeface="Arial"/>
                <a:cs typeface="Arial"/>
              </a:rPr>
              <a:t>Stereotyping, biases, or prejudices can cause individuals to believe those behaviors are acceptable</a:t>
            </a:r>
          </a:p>
          <a:p>
            <a:endParaRPr lang="en-US" dirty="0"/>
          </a:p>
        </p:txBody>
      </p:sp>
      <p:pic>
        <p:nvPicPr>
          <p:cNvPr id="7" name="Picture 6">
            <a:extLst>
              <a:ext uri="{FF2B5EF4-FFF2-40B4-BE49-F238E27FC236}">
                <a16:creationId xmlns:a16="http://schemas.microsoft.com/office/drawing/2014/main" id="{45413CFF-BC43-4E5B-B602-158498C54B2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2790848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B8C9-0B01-41A9-BDF5-4896A06E5C3B}"/>
              </a:ext>
            </a:extLst>
          </p:cNvPr>
          <p:cNvSpPr>
            <a:spLocks noGrp="1"/>
          </p:cNvSpPr>
          <p:nvPr>
            <p:ph type="title"/>
          </p:nvPr>
        </p:nvSpPr>
        <p:spPr>
          <a:xfrm>
            <a:off x="836612" y="403225"/>
            <a:ext cx="9372259" cy="1325563"/>
          </a:xfrm>
        </p:spPr>
        <p:txBody>
          <a:bodyPr/>
          <a:lstStyle/>
          <a:p>
            <a:r>
              <a:rPr lang="en-US" dirty="0"/>
              <a:t>What Does Age Discrimination Look Like?</a:t>
            </a:r>
          </a:p>
        </p:txBody>
      </p:sp>
      <p:sp>
        <p:nvSpPr>
          <p:cNvPr id="3" name="Content Placeholder 2">
            <a:extLst>
              <a:ext uri="{FF2B5EF4-FFF2-40B4-BE49-F238E27FC236}">
                <a16:creationId xmlns:a16="http://schemas.microsoft.com/office/drawing/2014/main" id="{68DD75BA-B31C-4B52-9CDB-0965E1571FB3}"/>
              </a:ext>
            </a:extLst>
          </p:cNvPr>
          <p:cNvSpPr>
            <a:spLocks noGrp="1"/>
          </p:cNvSpPr>
          <p:nvPr>
            <p:ph idx="1"/>
          </p:nvPr>
        </p:nvSpPr>
        <p:spPr/>
        <p:txBody>
          <a:bodyPr>
            <a:normAutofit/>
          </a:bodyPr>
          <a:lstStyle/>
          <a:p>
            <a:pPr marL="0" indent="0">
              <a:buNone/>
            </a:pPr>
            <a:r>
              <a:rPr lang="en-US" dirty="0"/>
              <a:t>Examples of age discrimination could appear as:</a:t>
            </a:r>
          </a:p>
          <a:p>
            <a:r>
              <a:rPr lang="en-US" dirty="0"/>
              <a:t>Hallway chatter</a:t>
            </a:r>
          </a:p>
          <a:p>
            <a:r>
              <a:rPr lang="en-US" dirty="0"/>
              <a:t>Jokes or comments about someone’s age</a:t>
            </a:r>
          </a:p>
          <a:p>
            <a:r>
              <a:rPr lang="en-US" dirty="0"/>
              <a:t>Name calling</a:t>
            </a:r>
          </a:p>
          <a:p>
            <a:r>
              <a:rPr lang="en-US" dirty="0"/>
              <a:t>Expectations with new programs/technology</a:t>
            </a:r>
          </a:p>
          <a:p>
            <a:r>
              <a:rPr lang="en-US" dirty="0"/>
              <a:t>Communication styles</a:t>
            </a:r>
          </a:p>
          <a:p>
            <a:pPr lvl="1"/>
            <a:r>
              <a:rPr lang="en-US" sz="2800" dirty="0"/>
              <a:t>Expectations (ex: timing, language)</a:t>
            </a:r>
          </a:p>
          <a:p>
            <a:pPr lvl="1"/>
            <a:r>
              <a:rPr lang="en-US" sz="2800" dirty="0"/>
              <a:t>Forms (ex: phone call vs text messaging)</a:t>
            </a:r>
          </a:p>
        </p:txBody>
      </p:sp>
      <p:pic>
        <p:nvPicPr>
          <p:cNvPr id="4" name="Picture 3">
            <a:extLst>
              <a:ext uri="{FF2B5EF4-FFF2-40B4-BE49-F238E27FC236}">
                <a16:creationId xmlns:a16="http://schemas.microsoft.com/office/drawing/2014/main" id="{7EB5CFB1-1639-449C-A815-2BD2E174F68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93294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CBDB-E299-44FC-A1B5-38E52BCA1829}"/>
              </a:ext>
            </a:extLst>
          </p:cNvPr>
          <p:cNvSpPr>
            <a:spLocks noGrp="1"/>
          </p:cNvSpPr>
          <p:nvPr>
            <p:ph type="title"/>
          </p:nvPr>
        </p:nvSpPr>
        <p:spPr>
          <a:xfrm>
            <a:off x="838200" y="500062"/>
            <a:ext cx="10515600" cy="1325563"/>
          </a:xfrm>
        </p:spPr>
        <p:txBody>
          <a:bodyPr/>
          <a:lstStyle/>
          <a:p>
            <a:r>
              <a:rPr lang="en-US" dirty="0"/>
              <a:t>Impacts of Age Discrimination</a:t>
            </a:r>
          </a:p>
        </p:txBody>
      </p:sp>
      <p:sp>
        <p:nvSpPr>
          <p:cNvPr id="3" name="Content Placeholder 2">
            <a:extLst>
              <a:ext uri="{FF2B5EF4-FFF2-40B4-BE49-F238E27FC236}">
                <a16:creationId xmlns:a16="http://schemas.microsoft.com/office/drawing/2014/main" id="{556C36CB-D5E0-434E-AEBD-8D6284989629}"/>
              </a:ext>
            </a:extLst>
          </p:cNvPr>
          <p:cNvSpPr>
            <a:spLocks noGrp="1"/>
          </p:cNvSpPr>
          <p:nvPr>
            <p:ph idx="1"/>
          </p:nvPr>
        </p:nvSpPr>
        <p:spPr/>
        <p:txBody>
          <a:bodyPr>
            <a:normAutofit lnSpcReduction="10000"/>
          </a:bodyPr>
          <a:lstStyle/>
          <a:p>
            <a:r>
              <a:rPr lang="en-US" dirty="0"/>
              <a:t>Declined mental health</a:t>
            </a:r>
          </a:p>
          <a:p>
            <a:pPr lvl="1"/>
            <a:r>
              <a:rPr lang="en-US" sz="2800" dirty="0"/>
              <a:t>Lowered self-worth</a:t>
            </a:r>
          </a:p>
          <a:p>
            <a:pPr lvl="1"/>
            <a:r>
              <a:rPr lang="en-US" sz="2800" dirty="0"/>
              <a:t>Increased anxiety</a:t>
            </a:r>
          </a:p>
          <a:p>
            <a:pPr lvl="1"/>
            <a:r>
              <a:rPr lang="en-US" sz="2800" dirty="0"/>
              <a:t>Heightened stress</a:t>
            </a:r>
          </a:p>
          <a:p>
            <a:pPr lvl="1"/>
            <a:r>
              <a:rPr lang="en-US" sz="2800" dirty="0"/>
              <a:t>Decreased job satisfaction</a:t>
            </a:r>
          </a:p>
          <a:p>
            <a:r>
              <a:rPr lang="en-US" dirty="0"/>
              <a:t>Economic impacts</a:t>
            </a:r>
          </a:p>
          <a:p>
            <a:pPr lvl="1"/>
            <a:r>
              <a:rPr lang="en-US" sz="2800" dirty="0"/>
              <a:t>Missed promotions or job raises</a:t>
            </a:r>
          </a:p>
          <a:p>
            <a:pPr lvl="1"/>
            <a:r>
              <a:rPr lang="en-US" sz="2800" dirty="0"/>
              <a:t>Premature job loss</a:t>
            </a:r>
          </a:p>
          <a:p>
            <a:pPr lvl="1"/>
            <a:r>
              <a:rPr lang="en-US" sz="2800" dirty="0"/>
              <a:t>Lost opportunities (e.g., cross-training, professional schooling) </a:t>
            </a:r>
            <a:endParaRPr lang="en-US" dirty="0"/>
          </a:p>
        </p:txBody>
      </p:sp>
      <p:pic>
        <p:nvPicPr>
          <p:cNvPr id="4" name="Picture 3">
            <a:extLst>
              <a:ext uri="{FF2B5EF4-FFF2-40B4-BE49-F238E27FC236}">
                <a16:creationId xmlns:a16="http://schemas.microsoft.com/office/drawing/2014/main" id="{3991F020-E33E-4D2B-B5B8-6C92CD91ADD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10" y="79375"/>
            <a:ext cx="697802" cy="647700"/>
          </a:xfrm>
          <a:prstGeom prst="rect">
            <a:avLst/>
          </a:prstGeom>
        </p:spPr>
      </p:pic>
    </p:spTree>
    <p:extLst>
      <p:ext uri="{BB962C8B-B14F-4D97-AF65-F5344CB8AC3E}">
        <p14:creationId xmlns:p14="http://schemas.microsoft.com/office/powerpoint/2010/main" val="2632814827"/>
      </p:ext>
    </p:extLst>
  </p:cSld>
  <p:clrMapOvr>
    <a:masterClrMapping/>
  </p:clrMapOvr>
</p:sld>
</file>

<file path=ppt/theme/theme1.xml><?xml version="1.0" encoding="utf-8"?>
<a:theme xmlns:a="http://schemas.openxmlformats.org/drawingml/2006/main" name="Prevention Blue">
  <a:themeElements>
    <a:clrScheme name="Prevention Blues">
      <a:dk1>
        <a:sysClr val="windowText" lastClr="000000"/>
      </a:dk1>
      <a:lt1>
        <a:sysClr val="window" lastClr="FFFFFF"/>
      </a:lt1>
      <a:dk2>
        <a:srgbClr val="44546A"/>
      </a:dk2>
      <a:lt2>
        <a:srgbClr val="E7E6E6"/>
      </a:lt2>
      <a:accent1>
        <a:srgbClr val="0E2841"/>
      </a:accent1>
      <a:accent2>
        <a:srgbClr val="156082"/>
      </a:accent2>
      <a:accent3>
        <a:srgbClr val="D1D6DC"/>
      </a:accent3>
      <a:accent4>
        <a:srgbClr val="E6E9EC"/>
      </a:accent4>
      <a:accent5>
        <a:srgbClr val="0E2841"/>
      </a:accent5>
      <a:accent6>
        <a:srgbClr val="156082"/>
      </a:accent6>
      <a:hlink>
        <a:srgbClr val="0E2841"/>
      </a:hlink>
      <a:folHlink>
        <a:srgbClr val="1560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vention Blue" id="{80B29E8E-B079-4113-B5E3-BF52EC01EACA}" vid="{E03A0BA6-8288-4CE5-85CD-2C313004E6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ba0d557-7b4b-437d-b149-953a64858e43">
      <Terms xmlns="http://schemas.microsoft.com/office/infopath/2007/PartnerControls"/>
    </lcf76f155ced4ddcb4097134ff3c332f>
    <TaxCatchAll xmlns="a01e7422-43d3-4ea1-bfe9-635ea8fbb09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5F00F8400A2A4EB9E65BF965ABAC69" ma:contentTypeVersion="11" ma:contentTypeDescription="Create a new document." ma:contentTypeScope="" ma:versionID="7e151c016cf6065d2dcbac049da86880">
  <xsd:schema xmlns:xsd="http://www.w3.org/2001/XMLSchema" xmlns:xs="http://www.w3.org/2001/XMLSchema" xmlns:p="http://schemas.microsoft.com/office/2006/metadata/properties" xmlns:ns2="3ba0d557-7b4b-437d-b149-953a64858e43" xmlns:ns3="a01e7422-43d3-4ea1-bfe9-635ea8fbb099" targetNamespace="http://schemas.microsoft.com/office/2006/metadata/properties" ma:root="true" ma:fieldsID="bf7656b0e7708d1d95c36213a08a66b3" ns2:_="" ns3:_="">
    <xsd:import namespace="3ba0d557-7b4b-437d-b149-953a64858e43"/>
    <xsd:import namespace="a01e7422-43d3-4ea1-bfe9-635ea8fbb09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a0d557-7b4b-437d-b149-953a64858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e76ba0-9e36-402d-b87b-7fd35a46bce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1e7422-43d3-4ea1-bfe9-635ea8fbb09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70e3138-6ba0-400d-a5ac-c26572c65b4c}" ma:internalName="TaxCatchAll" ma:showField="CatchAllData" ma:web="a01e7422-43d3-4ea1-bfe9-635ea8fbb0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0DEF34-1479-4067-A337-F89CBA7078ED}">
  <ds:schemaRefs>
    <ds:schemaRef ds:uri="http://schemas.microsoft.com/sharepoint/v3/contenttype/forms"/>
  </ds:schemaRefs>
</ds:datastoreItem>
</file>

<file path=customXml/itemProps2.xml><?xml version="1.0" encoding="utf-8"?>
<ds:datastoreItem xmlns:ds="http://schemas.openxmlformats.org/officeDocument/2006/customXml" ds:itemID="{EF597257-C6AD-42BB-BA60-0132F2095DFC}">
  <ds:schemaRefs>
    <ds:schemaRef ds:uri="http://purl.org/dc/dcmitype/"/>
    <ds:schemaRef ds:uri="http://www.w3.org/XML/1998/namespace"/>
    <ds:schemaRef ds:uri="http://schemas.openxmlformats.org/package/2006/metadata/core-properties"/>
    <ds:schemaRef ds:uri="http://schemas.microsoft.com/office/2006/documentManagement/types"/>
    <ds:schemaRef ds:uri="a01e7422-43d3-4ea1-bfe9-635ea8fbb099"/>
    <ds:schemaRef ds:uri="http://purl.org/dc/elements/1.1/"/>
    <ds:schemaRef ds:uri="http://schemas.microsoft.com/office/2006/metadata/properties"/>
    <ds:schemaRef ds:uri="http://schemas.microsoft.com/office/infopath/2007/PartnerControls"/>
    <ds:schemaRef ds:uri="3ba0d557-7b4b-437d-b149-953a64858e43"/>
    <ds:schemaRef ds:uri="http://purl.org/dc/terms/"/>
  </ds:schemaRefs>
</ds:datastoreItem>
</file>

<file path=customXml/itemProps3.xml><?xml version="1.0" encoding="utf-8"?>
<ds:datastoreItem xmlns:ds="http://schemas.openxmlformats.org/officeDocument/2006/customXml" ds:itemID="{F7621062-0195-480F-AFF6-306BC9733C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a0d557-7b4b-437d-b149-953a64858e43"/>
    <ds:schemaRef ds:uri="a01e7422-43d3-4ea1-bfe9-635ea8fbb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Prevention Blue</Template>
  <TotalTime>556</TotalTime>
  <Words>1950</Words>
  <Application>Microsoft Office PowerPoint</Application>
  <PresentationFormat>Widescreen</PresentationFormat>
  <Paragraphs>152</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Arial</vt:lpstr>
      <vt:lpstr>Calibri</vt:lpstr>
      <vt:lpstr>Source Sans Pro Web</vt:lpstr>
      <vt:lpstr>Times New Roman</vt:lpstr>
      <vt:lpstr>Prevention Blue</vt:lpstr>
      <vt:lpstr>Understanding Age Discrimination</vt:lpstr>
      <vt:lpstr>Objectives</vt:lpstr>
      <vt:lpstr>What is Age Discrimination?</vt:lpstr>
      <vt:lpstr>Age Discrimination</vt:lpstr>
      <vt:lpstr>Overlap between Age and Other Types of Discrimination</vt:lpstr>
      <vt:lpstr>Societal Influences Leading to Age Discrimination: Socialization</vt:lpstr>
      <vt:lpstr>Socialization Impacts</vt:lpstr>
      <vt:lpstr>What Does Age Discrimination Look Like?</vt:lpstr>
      <vt:lpstr>Impacts of Age Discrimination</vt:lpstr>
      <vt:lpstr>Individual Protective Factors</vt:lpstr>
      <vt:lpstr>Environmental/Organizational Protective Factors</vt:lpstr>
      <vt:lpstr>Strategies to Prevent Age Discrimination</vt:lpstr>
      <vt:lpstr>Primary Prevention Strategies</vt:lpstr>
      <vt:lpstr>Secondary Prevention Strategies</vt:lpstr>
      <vt:lpstr>Tertiary Prevention Strategies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Racial Discrimination</dc:title>
  <dc:creator>Kimberly Lester</dc:creator>
  <cp:lastModifiedBy>STEINKE, JAY C CIV DHRA DEOMI/R&amp;D</cp:lastModifiedBy>
  <cp:revision>187</cp:revision>
  <dcterms:created xsi:type="dcterms:W3CDTF">2024-06-14T19:37:36Z</dcterms:created>
  <dcterms:modified xsi:type="dcterms:W3CDTF">2024-12-23T19:32:14Z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0x010100C25F00F8400A2A4EB9E65BF965ABAC69</vt:lpwstr>
  </property>
  <property fmtid="{D5CDD505-2E9C-101B-9397-08002B2CF9AE}" pid="3" name="MediaServiceImageTags">
    <vt:lpwstr/>
  </property>
</Properties>
</file>